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42"/>
  </p:notesMasterIdLst>
  <p:sldIdLst>
    <p:sldId id="259" r:id="rId2"/>
    <p:sldId id="283" r:id="rId3"/>
    <p:sldId id="353" r:id="rId4"/>
    <p:sldId id="352" r:id="rId5"/>
    <p:sldId id="351" r:id="rId6"/>
    <p:sldId id="350" r:id="rId7"/>
    <p:sldId id="272" r:id="rId8"/>
    <p:sldId id="387" r:id="rId9"/>
    <p:sldId id="295" r:id="rId10"/>
    <p:sldId id="294" r:id="rId11"/>
    <p:sldId id="296" r:id="rId12"/>
    <p:sldId id="393" r:id="rId13"/>
    <p:sldId id="360" r:id="rId14"/>
    <p:sldId id="392" r:id="rId15"/>
    <p:sldId id="354" r:id="rId16"/>
    <p:sldId id="361" r:id="rId17"/>
    <p:sldId id="371" r:id="rId18"/>
    <p:sldId id="367" r:id="rId19"/>
    <p:sldId id="370" r:id="rId20"/>
    <p:sldId id="372" r:id="rId21"/>
    <p:sldId id="373" r:id="rId22"/>
    <p:sldId id="374" r:id="rId23"/>
    <p:sldId id="388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9" r:id="rId33"/>
    <p:sldId id="383" r:id="rId34"/>
    <p:sldId id="384" r:id="rId35"/>
    <p:sldId id="390" r:id="rId36"/>
    <p:sldId id="385" r:id="rId37"/>
    <p:sldId id="276" r:id="rId38"/>
    <p:sldId id="349" r:id="rId39"/>
    <p:sldId id="258" r:id="rId40"/>
    <p:sldId id="391" r:id="rId4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山下 広樹" initials="山下" lastIdx="3" clrIdx="0">
    <p:extLst>
      <p:ext uri="{19B8F6BF-5375-455C-9EA6-DF929625EA0E}">
        <p15:presenceInfo xmlns:p15="http://schemas.microsoft.com/office/powerpoint/2012/main" userId="5dca9ea91ef8d3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5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C01F6B22-9F3C-4C0A-959E-25F507C06271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089" tIns="46045" rIns="92089" bIns="4604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4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D0D9006E-36EC-42D6-B08B-968E8AAAC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51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9006E-36EC-42D6-B08B-968E8AAACE6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44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35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84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8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73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44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43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532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27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5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54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57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9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02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05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61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67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9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B37DD7-9883-476A-B652-DC41B67557DB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8A2BA-BBF9-406D-883E-F7B9B5862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116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ignote/5963078770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F9231-3286-4120-91AC-A85828EAC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542" y="1393136"/>
            <a:ext cx="9144000" cy="239502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サステナブルな</a:t>
            </a:r>
            <a:br>
              <a:rPr kumimoji="1" lang="en-US" altLang="ja-JP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アウトプット授業を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A8675B9-9DD1-4972-AA8D-0D9CE660E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4539" y="5303569"/>
            <a:ext cx="9144000" cy="998757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５年１月３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金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</a:p>
          <a:p>
            <a:pPr algn="r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県立宝塚東高等学校　　山下 広樹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82D37CE-9B58-4DCC-8D95-F2FE0D916B45}"/>
              </a:ext>
            </a:extLst>
          </p:cNvPr>
          <p:cNvSpPr txBox="1">
            <a:spLocks/>
          </p:cNvSpPr>
          <p:nvPr/>
        </p:nvSpPr>
        <p:spPr>
          <a:xfrm>
            <a:off x="1270782" y="518214"/>
            <a:ext cx="9144000" cy="529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兵庫県高等学校教育研究会英語部会 ワークショップ４（８）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8F5EDB36-8158-4B2B-87D9-327FFC4956BA}"/>
              </a:ext>
            </a:extLst>
          </p:cNvPr>
          <p:cNvSpPr txBox="1">
            <a:spLocks/>
          </p:cNvSpPr>
          <p:nvPr/>
        </p:nvSpPr>
        <p:spPr>
          <a:xfrm>
            <a:off x="1761966" y="4331161"/>
            <a:ext cx="9144000" cy="4294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～訳読式で生きてきた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50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代でもやればできる～</a:t>
            </a:r>
          </a:p>
        </p:txBody>
      </p:sp>
    </p:spTree>
    <p:extLst>
      <p:ext uri="{BB962C8B-B14F-4D97-AF65-F5344CB8AC3E}">
        <p14:creationId xmlns:p14="http://schemas.microsoft.com/office/powerpoint/2010/main" val="127477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182" y="1279897"/>
            <a:ext cx="10515600" cy="1116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授業時に生徒が感じるストレス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7C52B50F-E950-426D-8E21-E1B47B88B6D3}"/>
              </a:ext>
            </a:extLst>
          </p:cNvPr>
          <p:cNvSpPr txBox="1">
            <a:spLocks/>
          </p:cNvSpPr>
          <p:nvPr/>
        </p:nvSpPr>
        <p:spPr>
          <a:xfrm>
            <a:off x="1042182" y="2507041"/>
            <a:ext cx="10515600" cy="92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大半は・・・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BD77F214-BC2F-41BA-99E2-B8460DDB7890}"/>
              </a:ext>
            </a:extLst>
          </p:cNvPr>
          <p:cNvSpPr txBox="1">
            <a:spLocks/>
          </p:cNvSpPr>
          <p:nvPr/>
        </p:nvSpPr>
        <p:spPr>
          <a:xfrm>
            <a:off x="1259059" y="4656143"/>
            <a:ext cx="10515600" cy="9219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0431321F-900C-46EA-86BD-3A5E2E6924AD}"/>
              </a:ext>
            </a:extLst>
          </p:cNvPr>
          <p:cNvSpPr txBox="1">
            <a:spLocks/>
          </p:cNvSpPr>
          <p:nvPr/>
        </p:nvSpPr>
        <p:spPr>
          <a:xfrm>
            <a:off x="1259059" y="4077023"/>
            <a:ext cx="10515600" cy="13812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「先生の話していることがわからない」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29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7" y="1041010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言葉を削る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A177769B-2693-4986-B60B-1F8C36B8D17B}"/>
              </a:ext>
            </a:extLst>
          </p:cNvPr>
          <p:cNvSpPr txBox="1">
            <a:spLocks/>
          </p:cNvSpPr>
          <p:nvPr/>
        </p:nvSpPr>
        <p:spPr>
          <a:xfrm>
            <a:off x="978877" y="2603696"/>
            <a:ext cx="10515600" cy="6494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「えー」「あのー」「えっとー」「つまりー」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「いわゆるー」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52CEE25D-CD29-42B8-B3F5-90137A24B4FB}"/>
              </a:ext>
            </a:extLst>
          </p:cNvPr>
          <p:cNvSpPr txBox="1">
            <a:spLocks/>
          </p:cNvSpPr>
          <p:nvPr/>
        </p:nvSpPr>
        <p:spPr>
          <a:xfrm>
            <a:off x="978877" y="3910811"/>
            <a:ext cx="10515600" cy="6494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指示は短く　→　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32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つの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文で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32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つの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指示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BDE28872-B0B2-491A-82D8-ABA4833E0B11}"/>
              </a:ext>
            </a:extLst>
          </p:cNvPr>
          <p:cNvSpPr txBox="1">
            <a:spLocks/>
          </p:cNvSpPr>
          <p:nvPr/>
        </p:nvSpPr>
        <p:spPr>
          <a:xfrm>
            <a:off x="978877" y="5167529"/>
            <a:ext cx="10515600" cy="6494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名詞で終わる</a:t>
            </a:r>
          </a:p>
        </p:txBody>
      </p:sp>
    </p:spTree>
    <p:extLst>
      <p:ext uri="{BB962C8B-B14F-4D97-AF65-F5344CB8AC3E}">
        <p14:creationId xmlns:p14="http://schemas.microsoft.com/office/powerpoint/2010/main" val="348920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7" y="1041010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指示の明確さ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A177769B-2693-4986-B60B-1F8C36B8D17B}"/>
              </a:ext>
            </a:extLst>
          </p:cNvPr>
          <p:cNvSpPr txBox="1">
            <a:spLocks/>
          </p:cNvSpPr>
          <p:nvPr/>
        </p:nvSpPr>
        <p:spPr>
          <a:xfrm>
            <a:off x="944880" y="3429000"/>
            <a:ext cx="10515600" cy="6494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ペアワークが機能しないのはなぜ？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52CEE25D-CD29-42B8-B3F5-90137A24B4FB}"/>
              </a:ext>
            </a:extLst>
          </p:cNvPr>
          <p:cNvSpPr txBox="1">
            <a:spLocks/>
          </p:cNvSpPr>
          <p:nvPr/>
        </p:nvSpPr>
        <p:spPr>
          <a:xfrm>
            <a:off x="944880" y="4768940"/>
            <a:ext cx="10515600" cy="6494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誰とペアを組むか、生徒はわかってる？</a:t>
            </a:r>
          </a:p>
        </p:txBody>
      </p:sp>
    </p:spTree>
    <p:extLst>
      <p:ext uri="{BB962C8B-B14F-4D97-AF65-F5344CB8AC3E}">
        <p14:creationId xmlns:p14="http://schemas.microsoft.com/office/powerpoint/2010/main" val="217411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7" y="1041009"/>
            <a:ext cx="10515600" cy="4768947"/>
          </a:xfrm>
        </p:spPr>
        <p:txBody>
          <a:bodyPr>
            <a:normAutofit/>
          </a:bodyPr>
          <a:lstStyle/>
          <a:p>
            <a:pPr algn="ctr"/>
            <a:br>
              <a:rPr kumimoji="1"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60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Simple / Short / Clear</a:t>
            </a:r>
            <a:endParaRPr kumimoji="1" lang="ja-JP" altLang="en-US" sz="60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84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7" y="1041010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話すとき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A177769B-2693-4986-B60B-1F8C36B8D17B}"/>
              </a:ext>
            </a:extLst>
          </p:cNvPr>
          <p:cNvSpPr txBox="1">
            <a:spLocks/>
          </p:cNvSpPr>
          <p:nvPr/>
        </p:nvSpPr>
        <p:spPr>
          <a:xfrm>
            <a:off x="978877" y="2630700"/>
            <a:ext cx="10515600" cy="6494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立ち姿　身だしなみ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1125E557-BDC8-45E4-9168-8ADBA11E833F}"/>
              </a:ext>
            </a:extLst>
          </p:cNvPr>
          <p:cNvSpPr txBox="1">
            <a:spLocks/>
          </p:cNvSpPr>
          <p:nvPr/>
        </p:nvSpPr>
        <p:spPr>
          <a:xfrm>
            <a:off x="978877" y="3799454"/>
            <a:ext cx="10515600" cy="6494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目線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52CEE25D-CD29-42B8-B3F5-90137A24B4FB}"/>
              </a:ext>
            </a:extLst>
          </p:cNvPr>
          <p:cNvSpPr txBox="1">
            <a:spLocks/>
          </p:cNvSpPr>
          <p:nvPr/>
        </p:nvSpPr>
        <p:spPr>
          <a:xfrm>
            <a:off x="978877" y="4968208"/>
            <a:ext cx="10515600" cy="6494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抑揚　強弱　アクセント</a:t>
            </a:r>
          </a:p>
        </p:txBody>
      </p:sp>
    </p:spTree>
    <p:extLst>
      <p:ext uri="{BB962C8B-B14F-4D97-AF65-F5344CB8AC3E}">
        <p14:creationId xmlns:p14="http://schemas.microsoft.com/office/powerpoint/2010/main" val="2469315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8"/>
            <a:ext cx="10515600" cy="251811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単語・熟語</a:t>
            </a:r>
            <a:endParaRPr kumimoji="1" lang="ja-JP" altLang="en-US" sz="8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インプット①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3651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8"/>
            <a:ext cx="10515600" cy="2518116"/>
          </a:xfrm>
        </p:spPr>
        <p:txBody>
          <a:bodyPr>
            <a:normAutofit/>
          </a:bodyPr>
          <a:lstStyle/>
          <a:p>
            <a:r>
              <a:rPr lang="ja-JP" altLang="en-US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まず発音させる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（つまずき）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その上で発音練習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インプット①ー１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単語・熟語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73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8"/>
            <a:ext cx="10515600" cy="2518116"/>
          </a:xfrm>
        </p:spPr>
        <p:txBody>
          <a:bodyPr>
            <a:normAutofit/>
          </a:bodyPr>
          <a:lstStyle/>
          <a:p>
            <a:r>
              <a:rPr lang="en-US" altLang="ja-JP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Small Teacher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Winner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：先に読む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Loser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Repeat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インプット①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単語・熟語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83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8"/>
            <a:ext cx="10515600" cy="2518116"/>
          </a:xfrm>
        </p:spPr>
        <p:txBody>
          <a:bodyPr>
            <a:normAutofit/>
          </a:bodyPr>
          <a:lstStyle/>
          <a:p>
            <a:r>
              <a:rPr lang="en-US" altLang="ja-JP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Back Translation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英語　☞　日本語　☞　英語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インプット①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単語・熟語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588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8"/>
            <a:ext cx="10515600" cy="2518116"/>
          </a:xfrm>
        </p:spPr>
        <p:txBody>
          <a:bodyPr>
            <a:normAutofit/>
          </a:bodyPr>
          <a:lstStyle/>
          <a:p>
            <a:r>
              <a:rPr lang="en-US" altLang="ja-JP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Quick Response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英語　☞　日本語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インプット①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単語・熟語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1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082" y="1069146"/>
            <a:ext cx="7533835" cy="4572000"/>
          </a:xfrm>
        </p:spPr>
        <p:txBody>
          <a:bodyPr>
            <a:no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　本日の流れ</a:t>
            </a:r>
            <a:br>
              <a:rPr kumimoji="1"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　自己紹介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　ペアワークについて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　授業で大切にすべきこと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　インプット授業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　アウトプット授業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　おわりに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0745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8"/>
            <a:ext cx="10515600" cy="2518116"/>
          </a:xfrm>
        </p:spPr>
        <p:txBody>
          <a:bodyPr>
            <a:normAutofit/>
          </a:bodyPr>
          <a:lstStyle/>
          <a:p>
            <a:r>
              <a:rPr lang="en-US" altLang="ja-JP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Quick Response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日本語　☞　英語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インプット①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単語・熟語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452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7"/>
            <a:ext cx="10515600" cy="3146473"/>
          </a:xfrm>
        </p:spPr>
        <p:txBody>
          <a:bodyPr>
            <a:normAutofit/>
          </a:bodyPr>
          <a:lstStyle/>
          <a:p>
            <a:r>
              <a:rPr lang="en-US" altLang="ja-JP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Quick Response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MIX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日本語　☞　英語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英語　☞　日本語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インプット①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単語・熟語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356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7"/>
            <a:ext cx="10515600" cy="3146473"/>
          </a:xfrm>
        </p:spPr>
        <p:txBody>
          <a:bodyPr>
            <a:normAutofit/>
          </a:bodyPr>
          <a:lstStyle/>
          <a:p>
            <a:r>
              <a:rPr lang="en-US" altLang="ja-JP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Quick Response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Teacher &amp; Students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インプット①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単語・熟語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503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8"/>
            <a:ext cx="10515600" cy="251811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本文</a:t>
            </a:r>
            <a:endParaRPr kumimoji="1" lang="ja-JP" altLang="en-US" sz="8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インプット②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154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8"/>
            <a:ext cx="10515600" cy="2518116"/>
          </a:xfrm>
        </p:spPr>
        <p:txBody>
          <a:bodyPr>
            <a:normAutofit/>
          </a:bodyPr>
          <a:lstStyle/>
          <a:p>
            <a:r>
              <a:rPr lang="en-US" altLang="ja-JP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Sight Translation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（サイトラ）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Chunk(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塊り）ごとに日本語に訳していく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インプット②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本文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096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8"/>
            <a:ext cx="10515600" cy="2518116"/>
          </a:xfrm>
        </p:spPr>
        <p:txBody>
          <a:bodyPr>
            <a:normAutofit/>
          </a:bodyPr>
          <a:lstStyle/>
          <a:p>
            <a:r>
              <a:rPr lang="ja-JP" altLang="en-US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本文説明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ごく短時間で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ポイントのみ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インプット②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本文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0635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インプット②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本文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「2025年1月28日（14:01）.jpg」を表示しています">
            <a:extLst>
              <a:ext uri="{FF2B5EF4-FFF2-40B4-BE49-F238E27FC236}">
                <a16:creationId xmlns:a16="http://schemas.microsoft.com/office/drawing/2014/main" id="{E1CFC7D8-7B78-462A-B5CD-3226C60D3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06" y="1953651"/>
            <a:ext cx="10197187" cy="47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39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インプット②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本文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60E55C9-E469-48B3-9DCF-6FDAA6668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161" y="1931735"/>
            <a:ext cx="9797562" cy="47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15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8"/>
            <a:ext cx="10515600" cy="2518116"/>
          </a:xfrm>
        </p:spPr>
        <p:txBody>
          <a:bodyPr>
            <a:normAutofit/>
          </a:bodyPr>
          <a:lstStyle/>
          <a:p>
            <a:r>
              <a:rPr lang="ja-JP" altLang="en-US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本文音読　その１　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交互読み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：先　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：後）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インプット②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本文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8806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32186"/>
            <a:ext cx="10515600" cy="2855740"/>
          </a:xfrm>
        </p:spPr>
        <p:txBody>
          <a:bodyPr>
            <a:normAutofit/>
          </a:bodyPr>
          <a:lstStyle/>
          <a:p>
            <a:r>
              <a:rPr lang="ja-JP" altLang="en-US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本文音読　その２　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リピート読み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人とも本文を見ながら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							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：先　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：リピート）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インプット②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本文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166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2316"/>
            <a:ext cx="10515600" cy="199409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自己紹介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8D53A447-B5FE-47CB-9597-D41E82ADAB99}"/>
              </a:ext>
            </a:extLst>
          </p:cNvPr>
          <p:cNvSpPr txBox="1">
            <a:spLocks/>
          </p:cNvSpPr>
          <p:nvPr/>
        </p:nvSpPr>
        <p:spPr>
          <a:xfrm>
            <a:off x="5267177" y="5455921"/>
            <a:ext cx="6336323" cy="7737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拍手をお願いしまー</a:t>
            </a:r>
            <a:r>
              <a:rPr lang="ja-JP" altLang="en-US" sz="6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</a:t>
            </a:r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1623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8"/>
            <a:ext cx="10515600" cy="3146472"/>
          </a:xfrm>
        </p:spPr>
        <p:txBody>
          <a:bodyPr>
            <a:normAutofit/>
          </a:bodyPr>
          <a:lstStyle/>
          <a:p>
            <a:r>
              <a:rPr lang="ja-JP" altLang="en-US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本文音読　その３　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リピート読み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L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は本文を見ない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			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：読み手　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：聞いてリピート）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インプット②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本文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1089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6" y="2518118"/>
            <a:ext cx="10840329" cy="2954214"/>
          </a:xfrm>
        </p:spPr>
        <p:txBody>
          <a:bodyPr>
            <a:normAutofit/>
          </a:bodyPr>
          <a:lstStyle/>
          <a:p>
            <a:r>
              <a:rPr lang="ja-JP" altLang="en-US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本文音読　その４　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Read &amp; Look Up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：やる人　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：チェック役）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						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インプット②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本文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9463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8"/>
            <a:ext cx="10515600" cy="2954214"/>
          </a:xfrm>
        </p:spPr>
        <p:txBody>
          <a:bodyPr>
            <a:normAutofit/>
          </a:bodyPr>
          <a:lstStyle/>
          <a:p>
            <a:r>
              <a:rPr lang="ja-JP" altLang="en-US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本文音読　その５　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スピーチ読み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：読み手　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：聴き手）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						  				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聴き手は「笑顔」と「頷き」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インプット②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	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本文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139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8"/>
            <a:ext cx="10515600" cy="3896750"/>
          </a:xfrm>
        </p:spPr>
        <p:txBody>
          <a:bodyPr>
            <a:normAutofit/>
          </a:bodyPr>
          <a:lstStyle/>
          <a:p>
            <a:r>
              <a:rPr lang="ja-JP" altLang="en-US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音読テスト　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音読練習に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時間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授業のラストに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分間録音　ロイロノートで提出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アウトプット①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		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7188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8"/>
            <a:ext cx="10515600" cy="3896750"/>
          </a:xfrm>
        </p:spPr>
        <p:txBody>
          <a:bodyPr>
            <a:normAutofit/>
          </a:bodyPr>
          <a:lstStyle/>
          <a:p>
            <a:r>
              <a:rPr lang="ja-JP" altLang="en-US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スピーチ　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Picture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Drawing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分間）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ペアでスピーチ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：立ってスピーチ　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分間）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アウトプット①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891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8"/>
            <a:ext cx="10515600" cy="3896750"/>
          </a:xfrm>
        </p:spPr>
        <p:txBody>
          <a:bodyPr>
            <a:normAutofit/>
          </a:bodyPr>
          <a:lstStyle/>
          <a:p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　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Enjoy Making Mistakes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　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Eye Contact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　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Smile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800663" y="1052733"/>
            <a:ext cx="5175739" cy="13247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SPEECH</a:t>
            </a:r>
            <a:endParaRPr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AC98659-6400-4228-8595-2C43DE19C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21859" y="2893257"/>
            <a:ext cx="1062455" cy="94956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AA3CE51-D8BF-4D9F-8CAB-022B10C41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1859" y="4217965"/>
            <a:ext cx="1164834" cy="68146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882678B-D31F-466C-8C5E-038751A53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096" y="5362816"/>
            <a:ext cx="786531" cy="106365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D498D99-9B5E-4B09-BE83-BF99FD123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594" y="5351218"/>
            <a:ext cx="786530" cy="10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518118"/>
            <a:ext cx="10515600" cy="3896750"/>
          </a:xfrm>
        </p:spPr>
        <p:txBody>
          <a:bodyPr>
            <a:normAutofit/>
          </a:bodyPr>
          <a:lstStyle/>
          <a:p>
            <a:r>
              <a:rPr lang="ja-JP" altLang="en-US" sz="4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スピーチ　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もっとも大切なのは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教師からのフィードバック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						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					</a:t>
            </a:r>
            <a:r>
              <a:rPr lang="ja-JP" altLang="en-US" sz="80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褒めまくる</a:t>
            </a:r>
            <a:endParaRPr kumimoji="1" lang="ja-JP" altLang="en-US" sz="60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DB7B620-4A3E-48FC-BF02-D30AB242D1D6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125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アウトプット①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61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1399C216-249C-5FD8-9E4F-AD2207121EA8}"/>
              </a:ext>
            </a:extLst>
          </p:cNvPr>
          <p:cNvSpPr txBox="1">
            <a:spLocks/>
          </p:cNvSpPr>
          <p:nvPr/>
        </p:nvSpPr>
        <p:spPr>
          <a:xfrm>
            <a:off x="641279" y="743137"/>
            <a:ext cx="10515600" cy="257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・教師の自己開示（下手な英語でええねん）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・美点凝視（とにかく褒めるところを探す）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・「話し足りない！」（時間を短めに設定）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E652720-FA43-4D04-B5C4-E013E64B77EE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257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やってみなはれ</a:t>
            </a:r>
            <a:endParaRPr lang="en-US" altLang="ja-JP" sz="6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（サントリー創業者　鳥居信治郎）</a:t>
            </a:r>
            <a:endParaRPr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1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469D43-389C-43B8-8DE5-ABF0CDAB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1729006"/>
            <a:ext cx="11479236" cy="1609653"/>
          </a:xfrm>
        </p:spPr>
        <p:txBody>
          <a:bodyPr/>
          <a:lstStyle/>
          <a:p>
            <a:pPr algn="ctr"/>
            <a:r>
              <a:rPr lang="en-US" altLang="ja-JP" sz="5400" u="sng" dirty="0">
                <a:solidFill>
                  <a:srgbClr val="FFC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Let’s Enjoy Making Mistakes!</a:t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1453BED-0077-4DC1-B38A-9153273488D3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3B1D177-A6F5-41EB-96E1-4DD765E0B5A9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257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やってみなはれ</a:t>
            </a:r>
            <a:endParaRPr lang="en-US" altLang="ja-JP" sz="6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（サントリー創業者　鳥居信治郎）</a:t>
            </a:r>
            <a:endParaRPr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9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469D43-389C-43B8-8DE5-ABF0CDAB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636"/>
            <a:ext cx="10515600" cy="5557839"/>
          </a:xfrm>
        </p:spPr>
        <p:txBody>
          <a:bodyPr/>
          <a:lstStyle/>
          <a:p>
            <a:pPr algn="ctr"/>
            <a:r>
              <a:rPr lang="ja-JP" altLang="en-US" sz="6000" u="sng" dirty="0">
                <a:solidFill>
                  <a:srgbClr val="FFC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授業は楽しい</a:t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生徒も教師も学校生活の基本は「授業」</a:t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ほんの少しの工夫で、生徒は必ず変わります</a:t>
            </a:r>
            <a:b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教師自身が楽しんでいる姿こそ</a:t>
            </a:r>
            <a:b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生徒にとって最高のモデル</a:t>
            </a:r>
            <a:endParaRPr kumimoji="1" lang="ja-JP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1453BED-0077-4DC1-B38A-9153273488D3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072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8FFC017-EC00-402E-BB88-5B92313A8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7" y="68806"/>
            <a:ext cx="9048530" cy="67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59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469D43-389C-43B8-8DE5-ABF0CDAB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636"/>
            <a:ext cx="10515600" cy="5557839"/>
          </a:xfrm>
        </p:spPr>
        <p:txBody>
          <a:bodyPr/>
          <a:lstStyle/>
          <a:p>
            <a:pPr algn="ctr"/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ご参加いただき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ありがとうございました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ご縁に感謝しております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ぜひ、お気軽にご連絡ください！</a:t>
            </a: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																		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山下広樹</a:t>
            </a:r>
            <a:endParaRPr kumimoji="1" lang="ja-JP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1453BED-0077-4DC1-B38A-9153273488D3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214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4458287"/>
            <a:ext cx="10515600" cy="91557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ペアワークの基本が詰まっています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5229EF9B-0B8A-4F77-AA17-933B820BAFCA}"/>
              </a:ext>
            </a:extLst>
          </p:cNvPr>
          <p:cNvSpPr txBox="1">
            <a:spLocks/>
          </p:cNvSpPr>
          <p:nvPr/>
        </p:nvSpPr>
        <p:spPr>
          <a:xfrm>
            <a:off x="1161757" y="1000539"/>
            <a:ext cx="10515600" cy="2276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今やった自己紹介には・・・</a:t>
            </a:r>
          </a:p>
        </p:txBody>
      </p:sp>
    </p:spTree>
    <p:extLst>
      <p:ext uri="{BB962C8B-B14F-4D97-AF65-F5344CB8AC3E}">
        <p14:creationId xmlns:p14="http://schemas.microsoft.com/office/powerpoint/2010/main" val="41462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1300735"/>
            <a:ext cx="10515600" cy="961819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ペアワーク　の作法　教えてますか？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987DFB7-B408-4522-830C-CEC089B3D567}"/>
              </a:ext>
            </a:extLst>
          </p:cNvPr>
          <p:cNvSpPr txBox="1">
            <a:spLocks/>
          </p:cNvSpPr>
          <p:nvPr/>
        </p:nvSpPr>
        <p:spPr>
          <a:xfrm>
            <a:off x="1131277" y="2948090"/>
            <a:ext cx="10515600" cy="9618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そもそも　ペアワーク　の目的は？</a:t>
            </a:r>
            <a:endParaRPr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AC16D60C-866A-49E1-BEDD-44DEEAB09C37}"/>
              </a:ext>
            </a:extLst>
          </p:cNvPr>
          <p:cNvSpPr txBox="1">
            <a:spLocks/>
          </p:cNvSpPr>
          <p:nvPr/>
        </p:nvSpPr>
        <p:spPr>
          <a:xfrm>
            <a:off x="1131277" y="4576162"/>
            <a:ext cx="10515600" cy="9618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“</a:t>
            </a:r>
            <a:r>
              <a:rPr lang="en-US" altLang="ja-JP" sz="54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Communication</a:t>
            </a:r>
            <a:r>
              <a:rPr lang="en-US" altLang="ja-JP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”</a:t>
            </a:r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ですよね❢</a:t>
            </a:r>
            <a:endParaRPr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2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940"/>
            <a:ext cx="10515600" cy="132297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①おへそ </a:t>
            </a:r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②笑顔 　  ③頷き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C85D6-9320-496F-97B1-F0ED75C64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165" y="2858121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頷いている人のイラスト（女性） | かわいいフリー素材集 いらすとや">
            <a:extLst>
              <a:ext uri="{FF2B5EF4-FFF2-40B4-BE49-F238E27FC236}">
                <a16:creationId xmlns:a16="http://schemas.microsoft.com/office/drawing/2014/main" id="{9537D150-DA1A-4649-9A5D-FBE617BB8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046" y="2858121"/>
            <a:ext cx="2383728" cy="257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いろいろな話し合う人たちのイラスト | かわいいフリー素材集 ...">
            <a:extLst>
              <a:ext uri="{FF2B5EF4-FFF2-40B4-BE49-F238E27FC236}">
                <a16:creationId xmlns:a16="http://schemas.microsoft.com/office/drawing/2014/main" id="{2A47AED4-B923-4472-98A0-64EDF70E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55" y="2858121"/>
            <a:ext cx="2766141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07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7" y="1041009"/>
            <a:ext cx="10515600" cy="4768947"/>
          </a:xfrm>
        </p:spPr>
        <p:txBody>
          <a:bodyPr>
            <a:normAutofit/>
          </a:bodyPr>
          <a:lstStyle/>
          <a:p>
            <a:pPr algn="ctr"/>
            <a:br>
              <a:rPr kumimoji="1"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大切にすべきは</a:t>
            </a:r>
            <a:br>
              <a:rPr kumimoji="1" lang="en-US" altLang="ja-JP" sz="6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6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80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生徒の集中力</a:t>
            </a:r>
          </a:p>
        </p:txBody>
      </p:sp>
    </p:spTree>
    <p:extLst>
      <p:ext uri="{BB962C8B-B14F-4D97-AF65-F5344CB8AC3E}">
        <p14:creationId xmlns:p14="http://schemas.microsoft.com/office/powerpoint/2010/main" val="107453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09DB6-77F8-4D5D-8AA8-E14AE81F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7" y="2220352"/>
            <a:ext cx="10515600" cy="204216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アナウンサー　落語家　漫才師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司会者</a:t>
            </a:r>
            <a:br>
              <a:rPr kumimoji="1"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そして・・・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334865DA-FDC9-4B46-8B05-6436AFCCEC51}"/>
              </a:ext>
            </a:extLst>
          </p:cNvPr>
          <p:cNvSpPr txBox="1">
            <a:spLocks/>
          </p:cNvSpPr>
          <p:nvPr/>
        </p:nvSpPr>
        <p:spPr>
          <a:xfrm>
            <a:off x="1131277" y="1193410"/>
            <a:ext cx="10515600" cy="1026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「話す」ことを仕事にしている人</a:t>
            </a:r>
            <a:endParaRPr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7B74EE0F-BCAB-4CA4-BC2D-4D733C22D346}"/>
              </a:ext>
            </a:extLst>
          </p:cNvPr>
          <p:cNvSpPr txBox="1">
            <a:spLocks/>
          </p:cNvSpPr>
          <p:nvPr/>
        </p:nvSpPr>
        <p:spPr>
          <a:xfrm>
            <a:off x="1131277" y="4527453"/>
            <a:ext cx="10515600" cy="1465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教師</a:t>
            </a:r>
            <a:endParaRPr lang="ja-JP" altLang="en-US" sz="13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1199</TotalTime>
  <Words>992</Words>
  <Application>Microsoft Office PowerPoint</Application>
  <PresentationFormat>ワイド画面</PresentationFormat>
  <Paragraphs>84</Paragraphs>
  <Slides>40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7" baseType="lpstr">
      <vt:lpstr>UD デジタル 教科書体 NK-B</vt:lpstr>
      <vt:lpstr>メイリオ</vt:lpstr>
      <vt:lpstr>游ゴシック</vt:lpstr>
      <vt:lpstr>Arial</vt:lpstr>
      <vt:lpstr>Century Gothic</vt:lpstr>
      <vt:lpstr>Wingdings 3</vt:lpstr>
      <vt:lpstr>イオン</vt:lpstr>
      <vt:lpstr>サステナブルな アウトプット授業を</vt:lpstr>
      <vt:lpstr>１　本日の流れ ２　自己紹介 ３　ペアワークについて ４　授業で大切にすべきこと ５　インプット授業 ６　アウトプット授業 ７　おわりに</vt:lpstr>
      <vt:lpstr>自己紹介</vt:lpstr>
      <vt:lpstr>PowerPoint プレゼンテーション</vt:lpstr>
      <vt:lpstr>ペアワークの基本が詰まっています</vt:lpstr>
      <vt:lpstr>ペアワーク　の作法　教えてますか？</vt:lpstr>
      <vt:lpstr>①おへそ 　　②笑顔 　  ③頷き</vt:lpstr>
      <vt:lpstr> 大切にすべきは  生徒の集中力</vt:lpstr>
      <vt:lpstr>アナウンサー　落語家　漫才師　司会者  そして・・・</vt:lpstr>
      <vt:lpstr>授業時に生徒が感じるストレス</vt:lpstr>
      <vt:lpstr>言葉を削る</vt:lpstr>
      <vt:lpstr>指示の明確さ</vt:lpstr>
      <vt:lpstr>   Simple / Short / Clear</vt:lpstr>
      <vt:lpstr>話すとき</vt:lpstr>
      <vt:lpstr>単語・熟語</vt:lpstr>
      <vt:lpstr>まず発音させる（つまずき）  その上で発音練習</vt:lpstr>
      <vt:lpstr>Small Teacher  Winner：先に読む  Loser：Repeat</vt:lpstr>
      <vt:lpstr>Back Translation  英語　☞　日本語　☞　英語</vt:lpstr>
      <vt:lpstr>Quick Response  英語　☞　日本語</vt:lpstr>
      <vt:lpstr>Quick Response  日本語　☞　英語</vt:lpstr>
      <vt:lpstr>Quick Response  MIX 日本語　☞　英語 　　　　　英語　☞　日本語</vt:lpstr>
      <vt:lpstr>Quick Response  Teacher &amp; Students</vt:lpstr>
      <vt:lpstr>本文</vt:lpstr>
      <vt:lpstr>Sight Translation（サイトラ）  Chunk(塊り）ごとに日本語に訳していく</vt:lpstr>
      <vt:lpstr>本文説明  ごく短時間で ポイントのみ</vt:lpstr>
      <vt:lpstr>PowerPoint プレゼンテーション</vt:lpstr>
      <vt:lpstr>PowerPoint プレゼンテーション</vt:lpstr>
      <vt:lpstr>本文音読　その１　  交互読み  （W：先　L：後）</vt:lpstr>
      <vt:lpstr>本文音読　その２　  リピート読み 　2人とも本文を見ながら            （W：先　L：リピート）</vt:lpstr>
      <vt:lpstr>本文音読　その３　  リピート読み  Lは本文を見ない        （W：読み手　L：聞いてリピート）</vt:lpstr>
      <vt:lpstr>本文音読　その４　  Read &amp; Look Up （W：やる人　L：チェック役）         </vt:lpstr>
      <vt:lpstr>本文音読　その５　  スピーチ読み  （W：読み手　L：聴き手）               聴き手は「笑顔」と「頷き」</vt:lpstr>
      <vt:lpstr>音読テスト　  音読練習に1時間  授業のラストに1分間録音　ロイロノートで提出</vt:lpstr>
      <vt:lpstr>スピーチ　  Picture Drawing （7分間）  ペアでスピーチ （W：立ってスピーチ　1分間）</vt:lpstr>
      <vt:lpstr> ①　Enjoy Making Mistakes  ②　Eye Contact  ③　Smile</vt:lpstr>
      <vt:lpstr>スピーチ　  もっとも大切なのは 教師からのフィードバック                 褒めまくる</vt:lpstr>
      <vt:lpstr>PowerPoint プレゼンテーション</vt:lpstr>
      <vt:lpstr>Let’s Enjoy Making Mistakes!  </vt:lpstr>
      <vt:lpstr>授業は楽しい  生徒も教師も学校生活の基本は「授業」  ほんの少しの工夫で、生徒は必ず変わります  教師自身が楽しんでいる姿こそ 生徒にとって最高のモデル</vt:lpstr>
      <vt:lpstr> ご参加いただき ありがとうございました  ご縁に感謝しております  ぜひ、お気軽にご連絡ください！                     山下広樹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あ！</dc:title>
  <dc:creator>山下 広樹</dc:creator>
  <cp:lastModifiedBy>山下 広樹</cp:lastModifiedBy>
  <cp:revision>46</cp:revision>
  <cp:lastPrinted>2025-01-30T11:15:40Z</cp:lastPrinted>
  <dcterms:created xsi:type="dcterms:W3CDTF">2022-03-15T13:24:54Z</dcterms:created>
  <dcterms:modified xsi:type="dcterms:W3CDTF">2025-02-03T03:58:14Z</dcterms:modified>
</cp:coreProperties>
</file>