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2" r:id="rId3"/>
    <p:sldId id="273" r:id="rId4"/>
    <p:sldId id="286" r:id="rId5"/>
    <p:sldId id="268" r:id="rId6"/>
    <p:sldId id="264" r:id="rId7"/>
    <p:sldId id="263" r:id="rId8"/>
    <p:sldId id="265" r:id="rId9"/>
    <p:sldId id="293" r:id="rId10"/>
    <p:sldId id="275" r:id="rId11"/>
    <p:sldId id="279" r:id="rId12"/>
    <p:sldId id="278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143E8-5046-49D4-8FEC-A4269B0B103D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FB760-459F-4FFD-83AB-640AD95E7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050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0F3CF-B6EE-47D1-A481-04AED5FAAB25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FD310-D600-4A08-B2C9-6EEEAEE06D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75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FE51A7-AE1B-42DA-B9B1-4AD93404632C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2952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FD310-D600-4A08-B2C9-6EEEAEE06DEE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146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FD310-D600-4A08-B2C9-6EEEAEE06DEE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538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FD310-D600-4A08-B2C9-6EEEAEE06DEE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328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FD310-D600-4A08-B2C9-6EEEAEE06DE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72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FD310-D600-4A08-B2C9-6EEEAEE06DE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211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FD310-D600-4A08-B2C9-6EEEAEE06DE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177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FE51A7-AE1B-42DA-B9B1-4AD93404632C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05927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FE51A7-AE1B-42DA-B9B1-4AD93404632C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9924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FE51A7-AE1B-42DA-B9B1-4AD93404632C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8528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FE51A7-AE1B-42DA-B9B1-4AD93404632C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8528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FD310-D600-4A08-B2C9-6EEEAEE06DEE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220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29B4-1E0D-41E8-9F9E-3B65DDFC8BF7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11BA-43AB-428C-A2DD-C197A2A17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05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29B4-1E0D-41E8-9F9E-3B65DDFC8BF7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11BA-43AB-428C-A2DD-C197A2A17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4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29B4-1E0D-41E8-9F9E-3B65DDFC8BF7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11BA-43AB-428C-A2DD-C197A2A17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843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29B4-1E0D-41E8-9F9E-3B65DDFC8BF7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11BA-43AB-428C-A2DD-C197A2A17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623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29B4-1E0D-41E8-9F9E-3B65DDFC8BF7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11BA-43AB-428C-A2DD-C197A2A17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19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29B4-1E0D-41E8-9F9E-3B65DDFC8BF7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11BA-43AB-428C-A2DD-C197A2A17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22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29B4-1E0D-41E8-9F9E-3B65DDFC8BF7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11BA-43AB-428C-A2DD-C197A2A17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142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29B4-1E0D-41E8-9F9E-3B65DDFC8BF7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11BA-43AB-428C-A2DD-C197A2A17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29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29B4-1E0D-41E8-9F9E-3B65DDFC8BF7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11BA-43AB-428C-A2DD-C197A2A17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629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29B4-1E0D-41E8-9F9E-3B65DDFC8BF7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11BA-43AB-428C-A2DD-C197A2A17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91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29B4-1E0D-41E8-9F9E-3B65DDFC8BF7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11BA-43AB-428C-A2DD-C197A2A17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11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A29B4-1E0D-41E8-9F9E-3B65DDFC8BF7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611BA-43AB-428C-A2DD-C197A2A17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07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emf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\\landisk-2012\disk1\11 校長\炎のらかんくん.jpg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48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20888"/>
            <a:ext cx="4307979" cy="460082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4777" y="284140"/>
            <a:ext cx="1071570" cy="1000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1426347" y="427016"/>
            <a:ext cx="4476750" cy="333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ja-JP" altLang="en-US" sz="3600" b="1" i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ＭＳ Ｐゴシック"/>
                <a:ea typeface="ＭＳ Ｐゴシック"/>
              </a:rPr>
              <a:t>～夢はここで実現する～</a:t>
            </a:r>
            <a:endParaRPr lang="ja-JP" altLang="en-US" sz="3600" b="1" i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ＭＳ Ｐゴシック"/>
              <a:ea typeface="ＭＳ Ｐゴシック"/>
            </a:endParaRPr>
          </a:p>
        </p:txBody>
      </p:sp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1569223" y="855644"/>
            <a:ext cx="4214842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altLang="ja-JP" sz="3600" b="1" i="1" kern="10" spc="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B05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ＭＳ Ｐゴシック"/>
                <a:ea typeface="ＭＳ Ｐゴシック"/>
              </a:rPr>
              <a:t>POWER UP</a:t>
            </a:r>
            <a:r>
              <a:rPr lang="ja-JP" altLang="en-US" sz="3600" b="1" i="1" kern="10" spc="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B05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ＭＳ Ｐゴシック"/>
                <a:ea typeface="ＭＳ Ｐゴシック"/>
              </a:rPr>
              <a:t>　ＨＩＧＨ　ＳＣＨＯＯＬ</a:t>
            </a:r>
            <a:endParaRPr lang="ja-JP" altLang="en-US" sz="3600" b="1" i="1" kern="10" spc="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00FF00"/>
                  </a:gs>
                  <a:gs pos="100000">
                    <a:srgbClr val="00B05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ＭＳ Ｐゴシック"/>
              <a:ea typeface="ＭＳ Ｐゴシック"/>
            </a:endParaRP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5926941" y="498454"/>
            <a:ext cx="2857519" cy="7143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190"/>
              </a:avLst>
            </a:prstTxWarp>
          </a:bodyPr>
          <a:lstStyle/>
          <a:p>
            <a:pPr algn="ctr" rtl="0"/>
            <a:r>
              <a:rPr lang="ja-JP" altLang="en-US" sz="3600" b="1" i="1" kern="10" spc="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FF00">
                        <a:gamma/>
                        <a:shade val="46275"/>
                        <a:invGamma/>
                      </a:srgbClr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ＭＳ Ｐゴシック"/>
                <a:ea typeface="ＭＳ Ｐゴシック"/>
              </a:rPr>
              <a:t>北条高校</a:t>
            </a:r>
            <a:endParaRPr lang="ja-JP" altLang="en-US" sz="3600" b="1" i="1" kern="10" spc="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2700000" scaled="1"/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ＭＳ Ｐゴシック"/>
              <a:ea typeface="ＭＳ Ｐゴシック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766" y="1693385"/>
            <a:ext cx="6336465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solidFill>
                  <a:schemeClr val="tx2">
                    <a:lumMod val="7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endParaRPr kumimoji="1" lang="en-US" altLang="ja-JP" sz="800" dirty="0" smtClean="0">
              <a:solidFill>
                <a:schemeClr val="tx2">
                  <a:lumMod val="75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3600" dirty="0" smtClean="0">
                <a:solidFill>
                  <a:schemeClr val="tx2">
                    <a:lumMod val="7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英語科教員と職員室の全員が一丸となって取り組んだ　</a:t>
            </a:r>
            <a:endParaRPr lang="en-US" altLang="ja-JP" sz="3600" dirty="0" smtClean="0">
              <a:solidFill>
                <a:schemeClr val="tx2">
                  <a:lumMod val="75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3600" dirty="0" smtClean="0">
                <a:solidFill>
                  <a:schemeClr val="tx2">
                    <a:lumMod val="7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日々の記録</a:t>
            </a:r>
            <a:endParaRPr lang="en-US" altLang="ja-JP" sz="3600" dirty="0" smtClean="0">
              <a:solidFill>
                <a:schemeClr val="tx2">
                  <a:lumMod val="75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E45F-F35C-4FB7-98FE-8D18905D3D48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1055797" y="5373217"/>
            <a:ext cx="2436201" cy="108012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丸ｺﾞｼｯｸM-PRO" pitchFamily="50" charset="-128"/>
                <a:ea typeface="HG丸ｺﾞｼｯｸM-PRO" pitchFamily="50" charset="-128"/>
              </a:rPr>
              <a:t>北条高校</a:t>
            </a:r>
            <a:endParaRPr kumimoji="1" lang="en-US" altLang="ja-JP" sz="2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2400" dirty="0" smtClean="0">
                <a:latin typeface="HG丸ｺﾞｼｯｸM-PRO" pitchFamily="50" charset="-128"/>
                <a:ea typeface="HG丸ｺﾞｼｯｸM-PRO" pitchFamily="50" charset="-128"/>
              </a:rPr>
              <a:t>衣川顕子</a:t>
            </a:r>
            <a:endParaRPr kumimoji="1" lang="ja-JP" altLang="en-US" sz="2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27584" y="4077072"/>
            <a:ext cx="3240360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ＤＨＰ特太ゴシック体" pitchFamily="50" charset="-128"/>
                <a:ea typeface="ＤＨＰ特太ゴシック体" pitchFamily="50" charset="-128"/>
              </a:rPr>
              <a:t>平成</a:t>
            </a:r>
            <a:r>
              <a:rPr kumimoji="1" lang="en-US" altLang="ja-JP" sz="2400" dirty="0" smtClean="0">
                <a:latin typeface="ＤＨＰ特太ゴシック体" pitchFamily="50" charset="-128"/>
                <a:ea typeface="ＤＨＰ特太ゴシック体" pitchFamily="50" charset="-128"/>
              </a:rPr>
              <a:t>29</a:t>
            </a:r>
            <a:r>
              <a:rPr kumimoji="1" lang="ja-JP" altLang="en-US" sz="2400" dirty="0" smtClean="0">
                <a:latin typeface="ＤＨＰ特太ゴシック体" pitchFamily="50" charset="-128"/>
                <a:ea typeface="ＤＨＰ特太ゴシック体" pitchFamily="50" charset="-128"/>
              </a:rPr>
              <a:t>年</a:t>
            </a:r>
            <a:r>
              <a:rPr kumimoji="1" lang="en-US" altLang="ja-JP" sz="2400" dirty="0" smtClean="0">
                <a:latin typeface="ＤＨＰ特太ゴシック体" pitchFamily="50" charset="-128"/>
                <a:ea typeface="ＤＨＰ特太ゴシック体" pitchFamily="50" charset="-128"/>
              </a:rPr>
              <a:t>1</a:t>
            </a:r>
            <a:r>
              <a:rPr kumimoji="1" lang="ja-JP" altLang="en-US" sz="2400" dirty="0" smtClean="0">
                <a:latin typeface="ＤＨＰ特太ゴシック体" pitchFamily="50" charset="-128"/>
                <a:ea typeface="ＤＨＰ特太ゴシック体" pitchFamily="50" charset="-128"/>
              </a:rPr>
              <a:t>月</a:t>
            </a:r>
            <a:r>
              <a:rPr kumimoji="1" lang="en-US" altLang="ja-JP" sz="2400" dirty="0" smtClean="0">
                <a:latin typeface="ＤＨＰ特太ゴシック体" pitchFamily="50" charset="-128"/>
                <a:ea typeface="ＤＨＰ特太ゴシック体" pitchFamily="50" charset="-128"/>
              </a:rPr>
              <a:t>27</a:t>
            </a:r>
            <a:r>
              <a:rPr kumimoji="1" lang="ja-JP" altLang="en-US" sz="2400" dirty="0" smtClean="0">
                <a:latin typeface="ＤＨＰ特太ゴシック体" pitchFamily="50" charset="-128"/>
                <a:ea typeface="ＤＨＰ特太ゴシック体" pitchFamily="50" charset="-128"/>
              </a:rPr>
              <a:t>日</a:t>
            </a:r>
            <a:endParaRPr kumimoji="1" lang="ja-JP" altLang="en-US" sz="2400" dirty="0">
              <a:latin typeface="ＤＨＰ特太ゴシック体" pitchFamily="50" charset="-128"/>
              <a:ea typeface="ＤＨＰ特太ゴシック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989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552" y="548681"/>
            <a:ext cx="7772400" cy="1008112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その後の取り組み・・・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7992888" cy="4536504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今までの内容に加えて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sz="2400" b="1" dirty="0" smtClean="0">
                <a:solidFill>
                  <a:srgbClr val="FF66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ひょうご</a:t>
            </a:r>
            <a:r>
              <a:rPr lang="ja-JP" altLang="en-US" sz="2400" b="1" dirty="0">
                <a:solidFill>
                  <a:srgbClr val="FF66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学力向上サポート事業研究指定校</a:t>
            </a:r>
            <a:endParaRPr lang="en-US" altLang="ja-JP" sz="2400" b="1" dirty="0">
              <a:solidFill>
                <a:srgbClr val="FF6600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</a:rPr>
              <a:t>・アクティブ・ラーニングの指定校となる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→　研究授業多し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・人間創造コースの設置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→学校設定科目「グローバルイングリッシュ」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41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E45F-F35C-4FB7-98FE-8D18905D3D48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72" y="332656"/>
            <a:ext cx="5220132" cy="1265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70" y="1916832"/>
            <a:ext cx="5391502" cy="124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72" y="3138286"/>
            <a:ext cx="7552189" cy="1042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72" y="5229200"/>
            <a:ext cx="5764088" cy="1242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533911"/>
            <a:ext cx="2932777" cy="1821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287972" y="1916832"/>
            <a:ext cx="5400600" cy="1221454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331640" y="4293096"/>
            <a:ext cx="7200800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ＤＦ特太ゴシック体" pitchFamily="49" charset="-128"/>
                <a:ea typeface="ＤＦ特太ゴシック体" pitchFamily="49" charset="-128"/>
              </a:rPr>
              <a:t>→　アフタースクールゼミ基礎コースの開設</a:t>
            </a:r>
            <a:endParaRPr kumimoji="1" lang="ja-JP" altLang="en-US" sz="2400" dirty="0">
              <a:solidFill>
                <a:schemeClr val="tx1"/>
              </a:solidFill>
              <a:latin typeface="ＤＦ特太ゴシック体" pitchFamily="49" charset="-128"/>
              <a:ea typeface="ＤＦ特太ゴシック体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742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899592" y="764704"/>
            <a:ext cx="7488832" cy="53285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北条高校が全教員でやっていること・・・</a:t>
            </a:r>
            <a:endParaRPr kumimoji="1" lang="en-US" altLang="ja-JP" sz="2800" dirty="0" smtClean="0"/>
          </a:p>
          <a:p>
            <a:pPr algn="ctr"/>
            <a:endParaRPr kumimoji="1" lang="en-US" altLang="ja-JP" sz="2800" dirty="0" smtClean="0"/>
          </a:p>
          <a:p>
            <a:r>
              <a:rPr lang="ja-JP" altLang="en-US" sz="2800" dirty="0" smtClean="0"/>
              <a:t>・３年生の面接・小論文指導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・数多くの職員研修会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例）</a:t>
            </a:r>
            <a:endParaRPr lang="en-US" altLang="ja-JP" sz="2800" dirty="0" smtClean="0"/>
          </a:p>
          <a:p>
            <a:r>
              <a:rPr lang="ja-JP" altLang="en-US" sz="2800" dirty="0" smtClean="0"/>
              <a:t>　　　</a:t>
            </a:r>
            <a:r>
              <a:rPr lang="en-US" altLang="ja-JP" sz="2800" dirty="0" smtClean="0"/>
              <a:t>※</a:t>
            </a:r>
            <a:r>
              <a:rPr lang="ja-JP" altLang="en-US" sz="2800" dirty="0" smtClean="0"/>
              <a:t>進路検討会</a:t>
            </a:r>
            <a:endParaRPr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　</a:t>
            </a:r>
            <a:r>
              <a:rPr lang="en-US" altLang="ja-JP" sz="2800" dirty="0" smtClean="0"/>
              <a:t>※</a:t>
            </a:r>
            <a:r>
              <a:rPr lang="ja-JP" altLang="en-US" sz="2800" dirty="0" smtClean="0"/>
              <a:t>アクティブ・ラーニングの研修会</a:t>
            </a:r>
            <a:endParaRPr lang="en-US" altLang="ja-JP" sz="2800" dirty="0" smtClean="0"/>
          </a:p>
          <a:p>
            <a:r>
              <a:rPr lang="ja-JP" altLang="en-US" sz="2800" dirty="0" smtClean="0"/>
              <a:t>　　　</a:t>
            </a:r>
            <a:r>
              <a:rPr lang="en-US" altLang="ja-JP" sz="2800" dirty="0" smtClean="0"/>
              <a:t>※</a:t>
            </a:r>
            <a:r>
              <a:rPr lang="ja-JP" altLang="en-US" sz="2800" dirty="0" smtClean="0"/>
              <a:t>職員向け小論文研修会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　　　</a:t>
            </a:r>
            <a:r>
              <a:rPr kumimoji="1" lang="en-US" altLang="ja-JP" sz="2800" dirty="0" smtClean="0"/>
              <a:t>※</a:t>
            </a:r>
            <a:r>
              <a:rPr kumimoji="1" lang="ja-JP" altLang="en-US" sz="2800" dirty="0" smtClean="0"/>
              <a:t>模試・</a:t>
            </a:r>
            <a:r>
              <a:rPr kumimoji="1" lang="en-US" altLang="ja-JP" sz="2800" dirty="0" smtClean="0"/>
              <a:t>GTEC</a:t>
            </a:r>
            <a:r>
              <a:rPr kumimoji="1" lang="ja-JP" altLang="en-US" sz="2800" dirty="0" smtClean="0"/>
              <a:t>の結果をもとに、</a:t>
            </a:r>
            <a:endParaRPr kumimoji="1"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　　　</a:t>
            </a:r>
            <a:r>
              <a:rPr kumimoji="1" lang="ja-JP" altLang="en-US" sz="2800" dirty="0" smtClean="0"/>
              <a:t>学力向上の為の研修会</a:t>
            </a:r>
            <a:endParaRPr kumimoji="1" lang="en-US" altLang="ja-JP" sz="2800" dirty="0" smtClean="0"/>
          </a:p>
          <a:p>
            <a:pPr algn="ctr"/>
            <a:endParaRPr lang="en-US" altLang="ja-JP" sz="2800" dirty="0"/>
          </a:p>
          <a:p>
            <a:pPr algn="ctr"/>
            <a:r>
              <a:rPr kumimoji="1" lang="ja-JP" altLang="en-US" sz="2800" dirty="0" smtClean="0"/>
              <a:t>この他にも、多数研修会を実施しています。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7880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391722"/>
              </p:ext>
            </p:extLst>
          </p:nvPr>
        </p:nvGraphicFramePr>
        <p:xfrm>
          <a:off x="2483768" y="404664"/>
          <a:ext cx="4250272" cy="6004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7" name="Acrobat Document" r:id="rId4" imgW="4914813" imgH="6943501" progId="AcroExch.Document.DC">
                  <p:embed/>
                </p:oleObj>
              </mc:Choice>
              <mc:Fallback>
                <p:oleObj name="Acrobat Document" r:id="rId4" imgW="4914813" imgH="6943501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83768" y="404664"/>
                        <a:ext cx="4250272" cy="60047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円/楕円 4"/>
          <p:cNvSpPr/>
          <p:nvPr/>
        </p:nvSpPr>
        <p:spPr>
          <a:xfrm>
            <a:off x="611560" y="1484784"/>
            <a:ext cx="1800200" cy="100811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サイズは</a:t>
            </a:r>
            <a:r>
              <a:rPr lang="en-US" altLang="ja-JP" b="1" dirty="0"/>
              <a:t>B5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51131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489383" y="332656"/>
            <a:ext cx="8280920" cy="60486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dirty="0" smtClean="0">
                <a:latin typeface="ＤＦ特太ゴシック体" pitchFamily="49" charset="-128"/>
                <a:ea typeface="ＤＦ特太ゴシック体" pitchFamily="49" charset="-128"/>
              </a:rPr>
              <a:t>・毎日小テスト作成・印刷</a:t>
            </a:r>
            <a:endParaRPr kumimoji="1" lang="en-US" altLang="ja-JP" sz="3200" dirty="0" smtClean="0">
              <a:latin typeface="ＤＦ特太ゴシック体" pitchFamily="49" charset="-128"/>
              <a:ea typeface="ＤＦ特太ゴシック体" pitchFamily="49" charset="-128"/>
            </a:endParaRPr>
          </a:p>
          <a:p>
            <a:r>
              <a:rPr lang="ja-JP" altLang="en-US" sz="3200" dirty="0" smtClean="0">
                <a:latin typeface="ＤＦ特太ゴシック体" pitchFamily="49" charset="-128"/>
                <a:ea typeface="ＤＦ特太ゴシック体" pitchFamily="49" charset="-128"/>
              </a:rPr>
              <a:t>・毎日採点</a:t>
            </a:r>
            <a:endParaRPr lang="en-US" altLang="ja-JP" sz="3200" dirty="0" smtClean="0">
              <a:latin typeface="ＤＦ特太ゴシック体" pitchFamily="49" charset="-128"/>
              <a:ea typeface="ＤＦ特太ゴシック体" pitchFamily="49" charset="-128"/>
            </a:endParaRPr>
          </a:p>
          <a:p>
            <a:r>
              <a:rPr lang="ja-JP" altLang="en-US" sz="3200" dirty="0">
                <a:latin typeface="ＤＦ特太ゴシック体" pitchFamily="49" charset="-128"/>
                <a:ea typeface="ＤＦ特太ゴシック体" pitchFamily="49" charset="-128"/>
              </a:rPr>
              <a:t>　</a:t>
            </a:r>
            <a:r>
              <a:rPr lang="ja-JP" altLang="en-US" sz="3200" dirty="0" smtClean="0">
                <a:latin typeface="ＤＦ特太ゴシック体" pitchFamily="49" charset="-128"/>
                <a:ea typeface="ＤＦ特太ゴシック体" pitchFamily="49" charset="-128"/>
              </a:rPr>
              <a:t>→空き時間１コマはつぶれます</a:t>
            </a:r>
            <a:r>
              <a:rPr lang="en-US" altLang="ja-JP" sz="3200" dirty="0" smtClean="0">
                <a:latin typeface="ＤＦ特太ゴシック体" pitchFamily="49" charset="-128"/>
                <a:ea typeface="ＤＦ特太ゴシック体" pitchFamily="49" charset="-128"/>
              </a:rPr>
              <a:t>(&gt;_&lt;)</a:t>
            </a:r>
          </a:p>
          <a:p>
            <a:r>
              <a:rPr kumimoji="1" lang="ja-JP" altLang="en-US" sz="3200" dirty="0" smtClean="0">
                <a:latin typeface="ＤＦ特太ゴシック体" pitchFamily="49" charset="-128"/>
                <a:ea typeface="ＤＦ特太ゴシック体" pitchFamily="49" charset="-128"/>
              </a:rPr>
              <a:t>・毎日得点の管理</a:t>
            </a:r>
            <a:endParaRPr kumimoji="1" lang="en-US" altLang="ja-JP" sz="3200" dirty="0" smtClean="0">
              <a:latin typeface="ＤＦ特太ゴシック体" pitchFamily="49" charset="-128"/>
              <a:ea typeface="ＤＦ特太ゴシック体" pitchFamily="49" charset="-128"/>
            </a:endParaRPr>
          </a:p>
          <a:p>
            <a:r>
              <a:rPr lang="ja-JP" altLang="en-US" sz="3200" dirty="0" smtClean="0">
                <a:latin typeface="ＤＦ特太ゴシック体" pitchFamily="49" charset="-128"/>
                <a:ea typeface="ＤＦ特太ゴシック体" pitchFamily="49" charset="-128"/>
              </a:rPr>
              <a:t>・パワーアップ賞のハンコ押し</a:t>
            </a:r>
            <a:endParaRPr kumimoji="1" lang="en-US" altLang="ja-JP" sz="3200" dirty="0" smtClean="0">
              <a:latin typeface="ＤＦ特太ゴシック体" pitchFamily="49" charset="-128"/>
              <a:ea typeface="ＤＦ特太ゴシック体" pitchFamily="49" charset="-128"/>
            </a:endParaRPr>
          </a:p>
          <a:p>
            <a:r>
              <a:rPr lang="ja-JP" altLang="en-US" sz="3200" dirty="0" smtClean="0">
                <a:latin typeface="ＤＦ特太ゴシック体" pitchFamily="49" charset="-128"/>
                <a:ea typeface="ＤＦ特太ゴシック体" pitchFamily="49" charset="-128"/>
              </a:rPr>
              <a:t>・毎日</a:t>
            </a:r>
            <a:r>
              <a:rPr lang="en-US" altLang="ja-JP" sz="3200" dirty="0" smtClean="0">
                <a:latin typeface="ＤＦ特太ゴシック体" pitchFamily="49" charset="-128"/>
                <a:ea typeface="ＤＦ特太ゴシック体" pitchFamily="49" charset="-128"/>
              </a:rPr>
              <a:t>×</a:t>
            </a:r>
            <a:r>
              <a:rPr lang="ja-JP" altLang="en-US" sz="3200" dirty="0" smtClean="0">
                <a:latin typeface="ＤＦ特太ゴシック体" pitchFamily="49" charset="-128"/>
                <a:ea typeface="ＤＦ特太ゴシック体" pitchFamily="49" charset="-128"/>
              </a:rPr>
              <a:t>書き</a:t>
            </a:r>
            <a:r>
              <a:rPr lang="ja-JP" altLang="en-US" sz="3200" dirty="0">
                <a:latin typeface="ＤＦ特太ゴシック体" pitchFamily="49" charset="-128"/>
                <a:ea typeface="ＤＦ特太ゴシック体" pitchFamily="49" charset="-128"/>
              </a:rPr>
              <a:t>シート</a:t>
            </a:r>
            <a:r>
              <a:rPr lang="ja-JP" altLang="en-US" sz="3200" dirty="0" smtClean="0">
                <a:latin typeface="ＤＦ特太ゴシック体" pitchFamily="49" charset="-128"/>
                <a:ea typeface="ＤＦ特太ゴシック体" pitchFamily="49" charset="-128"/>
              </a:rPr>
              <a:t>回収チェック</a:t>
            </a:r>
            <a:endParaRPr lang="en-US" altLang="ja-JP" sz="3200" dirty="0" smtClean="0">
              <a:latin typeface="ＤＦ特太ゴシック体" pitchFamily="49" charset="-128"/>
              <a:ea typeface="ＤＦ特太ゴシック体" pitchFamily="49" charset="-128"/>
            </a:endParaRPr>
          </a:p>
          <a:p>
            <a:r>
              <a:rPr kumimoji="1" lang="ja-JP" altLang="en-US" sz="3200" dirty="0" smtClean="0">
                <a:latin typeface="ＤＦ特太ゴシック体" pitchFamily="49" charset="-128"/>
                <a:ea typeface="ＤＦ特太ゴシック体" pitchFamily="49" charset="-128"/>
              </a:rPr>
              <a:t>・時々重症者を呼び出し、</a:t>
            </a:r>
            <a:endParaRPr kumimoji="1" lang="en-US" altLang="ja-JP" sz="3200" dirty="0" smtClean="0">
              <a:latin typeface="ＤＦ特太ゴシック体" pitchFamily="49" charset="-128"/>
              <a:ea typeface="ＤＦ特太ゴシック体" pitchFamily="49" charset="-128"/>
            </a:endParaRPr>
          </a:p>
          <a:p>
            <a:r>
              <a:rPr lang="ja-JP" altLang="en-US" sz="3200" dirty="0">
                <a:latin typeface="ＤＦ特太ゴシック体" pitchFamily="49" charset="-128"/>
                <a:ea typeface="ＤＦ特太ゴシック体" pitchFamily="49" charset="-128"/>
              </a:rPr>
              <a:t>　</a:t>
            </a:r>
            <a:r>
              <a:rPr lang="ja-JP" altLang="en-US" sz="3200" dirty="0" smtClean="0">
                <a:latin typeface="ＤＦ特太ゴシック体" pitchFamily="49" charset="-128"/>
                <a:ea typeface="ＤＦ特太ゴシック体" pitchFamily="49" charset="-128"/>
              </a:rPr>
              <a:t>　　</a:t>
            </a:r>
            <a:r>
              <a:rPr kumimoji="1" lang="ja-JP" altLang="en-US" sz="3200" dirty="0" smtClean="0">
                <a:latin typeface="ＤＦ特太ゴシック体" pitchFamily="49" charset="-128"/>
                <a:ea typeface="ＤＦ特太ゴシック体" pitchFamily="49" charset="-128"/>
              </a:rPr>
              <a:t>「不合格者のつどい」を実施</a:t>
            </a:r>
            <a:endParaRPr kumimoji="1" lang="ja-JP" altLang="en-US" sz="3200" dirty="0">
              <a:latin typeface="ＤＦ特太ゴシック体" pitchFamily="49" charset="-128"/>
              <a:ea typeface="ＤＦ特太ゴシック体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330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467544" y="476672"/>
            <a:ext cx="8136904" cy="309634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週末課題だと、 週末が忙しい生徒は余計勉強しないから・・・</a:t>
            </a:r>
            <a:endParaRPr kumimoji="1" lang="en-US" altLang="ja-JP" sz="2800" dirty="0" smtClean="0"/>
          </a:p>
          <a:p>
            <a:pPr algn="ctr"/>
            <a:endParaRPr lang="en-US" altLang="ja-JP" sz="2800" dirty="0" smtClean="0"/>
          </a:p>
          <a:p>
            <a:pPr algn="ctr"/>
            <a:r>
              <a:rPr lang="ja-JP" altLang="en-US" sz="2800" dirty="0" smtClean="0"/>
              <a:t>月刊課題を実施</a:t>
            </a:r>
            <a:endParaRPr lang="en-US" altLang="ja-JP" sz="2800" dirty="0" smtClean="0"/>
          </a:p>
        </p:txBody>
      </p:sp>
      <p:sp>
        <p:nvSpPr>
          <p:cNvPr id="2" name="正方形/長方形 1"/>
          <p:cNvSpPr/>
          <p:nvPr/>
        </p:nvSpPr>
        <p:spPr>
          <a:xfrm>
            <a:off x="1357851" y="3861048"/>
            <a:ext cx="6814549" cy="25202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ＤＦ平成ゴシック体W5" pitchFamily="49" charset="-128"/>
                <a:ea typeface="ＤＦ平成ゴシック体W5" pitchFamily="49" charset="-128"/>
              </a:rPr>
              <a:t>★グレート別の問題集を個々に配布</a:t>
            </a:r>
            <a:endParaRPr kumimoji="1" lang="en-US" altLang="ja-JP" sz="2400" dirty="0" smtClean="0">
              <a:solidFill>
                <a:schemeClr val="tx1"/>
              </a:solidFill>
              <a:latin typeface="ＤＦ平成ゴシック体W5" pitchFamily="49" charset="-128"/>
              <a:ea typeface="ＤＦ平成ゴシック体W5" pitchFamily="49" charset="-128"/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ＤＦ平成ゴシック体W5" pitchFamily="49" charset="-128"/>
                <a:ea typeface="ＤＦ平成ゴシック体W5" pitchFamily="49" charset="-128"/>
              </a:rPr>
              <a:t>授業中に進捗状況の確認・点検</a:t>
            </a:r>
            <a:endParaRPr lang="en-US" altLang="ja-JP" sz="2000" dirty="0" smtClean="0">
              <a:solidFill>
                <a:schemeClr val="tx1"/>
              </a:solidFill>
              <a:latin typeface="ＤＦ平成ゴシック体W5" pitchFamily="49" charset="-128"/>
              <a:ea typeface="ＤＦ平成ゴシック体W5" pitchFamily="49" charset="-128"/>
            </a:endParaRPr>
          </a:p>
          <a:p>
            <a:pPr algn="ctr"/>
            <a:endParaRPr kumimoji="1" lang="en-US" altLang="ja-JP" sz="2400" dirty="0" smtClean="0">
              <a:solidFill>
                <a:schemeClr val="tx1"/>
              </a:solidFill>
              <a:latin typeface="ＤＦ平成ゴシック体W5" pitchFamily="49" charset="-128"/>
              <a:ea typeface="ＤＦ平成ゴシック体W5" pitchFamily="49" charset="-128"/>
            </a:endParaRPr>
          </a:p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ＤＦ平成ゴシック体W5" pitchFamily="49" charset="-128"/>
                <a:ea typeface="ＤＦ平成ゴシック体W5" pitchFamily="49" charset="-128"/>
              </a:rPr>
              <a:t>★４５日で１冊完成のペース</a:t>
            </a:r>
            <a:endParaRPr kumimoji="1" lang="en-US" altLang="ja-JP" sz="2400" dirty="0" smtClean="0">
              <a:solidFill>
                <a:schemeClr val="tx1"/>
              </a:solidFill>
              <a:latin typeface="ＤＦ平成ゴシック体W5" pitchFamily="49" charset="-128"/>
              <a:ea typeface="ＤＦ平成ゴシック体W5" pitchFamily="49" charset="-128"/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ＤＦ平成ゴシック体W5" pitchFamily="49" charset="-128"/>
                <a:ea typeface="ＤＦ平成ゴシック体W5" pitchFamily="49" charset="-128"/>
              </a:rPr>
              <a:t>１月２０日現在で６冊目</a:t>
            </a:r>
            <a:endParaRPr kumimoji="1" lang="ja-JP" altLang="en-US" sz="2000" dirty="0">
              <a:solidFill>
                <a:schemeClr val="tx1"/>
              </a:solidFill>
              <a:latin typeface="ＤＦ平成ゴシック体W5" pitchFamily="49" charset="-128"/>
              <a:ea typeface="ＤＦ平成ゴシック体W5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5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E45F-F35C-4FB7-98FE-8D18905D3D48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595172" y="1115225"/>
            <a:ext cx="3726146" cy="873026"/>
          </a:xfrm>
          <a:prstGeom prst="rect">
            <a:avLst/>
          </a:prstGeom>
          <a:solidFill>
            <a:srgbClr val="CC006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3600" kern="1200" dirty="0" smtClean="0">
                <a:solidFill>
                  <a:schemeClr val="bg1"/>
                </a:solidFill>
                <a:effectLst/>
                <a:latin typeface="ＭＳ Ｐゴシック"/>
                <a:ea typeface="HGP創英角ｺﾞｼｯｸUB"/>
                <a:cs typeface="Times New Roman"/>
              </a:rPr>
              <a:t>個別学習指導</a:t>
            </a:r>
            <a:endParaRPr lang="ja-JP" sz="3600" dirty="0">
              <a:solidFill>
                <a:schemeClr val="bg1"/>
              </a:solidFill>
              <a:effectLst/>
              <a:latin typeface="ＭＳ Ｐゴシック"/>
              <a:cs typeface="ＭＳ Ｐゴシック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45495" y="2149338"/>
            <a:ext cx="8052998" cy="324036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>
              <a:lnSpc>
                <a:spcPts val="4600"/>
              </a:lnSpc>
              <a:spcAft>
                <a:spcPts val="0"/>
              </a:spcAft>
            </a:pPr>
            <a:r>
              <a:rPr lang="ja-JP" altLang="en-US" sz="3200" kern="1200" dirty="0" smtClean="0">
                <a:solidFill>
                  <a:srgbClr val="002060"/>
                </a:solidFill>
                <a:effectLst/>
                <a:latin typeface="ＭＳ Ｐゴシック"/>
                <a:ea typeface="HGP創英角ｺﾞｼｯｸUB"/>
                <a:cs typeface="Times New Roman"/>
              </a:rPr>
              <a:t>◆パワーアップサポート</a:t>
            </a:r>
            <a:endParaRPr lang="en-US" altLang="ja-JP" sz="3200" kern="1200" dirty="0" smtClean="0">
              <a:solidFill>
                <a:srgbClr val="002060"/>
              </a:solidFill>
              <a:effectLst/>
              <a:latin typeface="ＭＳ Ｐゴシック"/>
              <a:ea typeface="HGP創英角ｺﾞｼｯｸUB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altLang="en-US" sz="3200" dirty="0">
                <a:solidFill>
                  <a:srgbClr val="002060"/>
                </a:solidFill>
                <a:latin typeface="ＭＳ Ｐゴシック"/>
                <a:ea typeface="HGP創英角ｺﾞｼｯｸUB"/>
                <a:cs typeface="Times New Roman"/>
              </a:rPr>
              <a:t>　</a:t>
            </a:r>
            <a:r>
              <a:rPr lang="ja-JP" altLang="en-US" sz="3200" dirty="0" smtClean="0">
                <a:solidFill>
                  <a:srgbClr val="002060"/>
                </a:solidFill>
                <a:latin typeface="ＭＳ Ｐゴシック"/>
                <a:ea typeface="HGP創英角ｺﾞｼｯｸUB"/>
                <a:cs typeface="Times New Roman"/>
              </a:rPr>
              <a:t>　</a:t>
            </a:r>
            <a:r>
              <a:rPr lang="ja-JP" altLang="en-US" sz="3200" kern="1200" dirty="0" smtClean="0">
                <a:solidFill>
                  <a:srgbClr val="002060"/>
                </a:solidFill>
                <a:effectLst/>
                <a:latin typeface="ＭＳ Ｐゴシック"/>
                <a:ea typeface="HGP創英角ｺﾞｼｯｸUB"/>
                <a:cs typeface="Times New Roman"/>
              </a:rPr>
              <a:t>・問題集や英作文の添削指導</a:t>
            </a:r>
            <a:endParaRPr lang="en-US" altLang="ja-JP" sz="3200" kern="1200" dirty="0" smtClean="0">
              <a:solidFill>
                <a:srgbClr val="002060"/>
              </a:solidFill>
              <a:effectLst/>
              <a:latin typeface="ＭＳ Ｐゴシック"/>
              <a:ea typeface="HGP創英角ｺﾞｼｯｸUB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altLang="en-US" sz="3200" dirty="0">
                <a:solidFill>
                  <a:srgbClr val="002060"/>
                </a:solidFill>
                <a:latin typeface="ＭＳ Ｐゴシック"/>
                <a:ea typeface="HGP創英角ｺﾞｼｯｸUB"/>
                <a:cs typeface="Times New Roman"/>
              </a:rPr>
              <a:t>　</a:t>
            </a:r>
            <a:r>
              <a:rPr lang="ja-JP" altLang="en-US" sz="3200" dirty="0" smtClean="0">
                <a:solidFill>
                  <a:srgbClr val="002060"/>
                </a:solidFill>
                <a:latin typeface="ＭＳ Ｐゴシック"/>
                <a:ea typeface="HGP創英角ｺﾞｼｯｸUB"/>
                <a:cs typeface="Times New Roman"/>
              </a:rPr>
              <a:t>　・英語・数学中心に・・・</a:t>
            </a:r>
            <a:endParaRPr lang="en-US" altLang="ja-JP" sz="3200" kern="1200" dirty="0" smtClean="0">
              <a:solidFill>
                <a:srgbClr val="002060"/>
              </a:solidFill>
              <a:effectLst/>
              <a:latin typeface="ＭＳ Ｐゴシック"/>
              <a:ea typeface="HGP創英角ｺﾞｼｯｸUB"/>
              <a:cs typeface="Times New Roman"/>
            </a:endParaRPr>
          </a:p>
          <a:p>
            <a:r>
              <a:rPr lang="ja-JP" altLang="en-US" sz="3200" dirty="0">
                <a:solidFill>
                  <a:srgbClr val="002060"/>
                </a:solidFill>
                <a:latin typeface="ＭＳ Ｐゴシック"/>
                <a:ea typeface="HGP創英角ｺﾞｼｯｸUB"/>
                <a:cs typeface="Times New Roman"/>
              </a:rPr>
              <a:t>　</a:t>
            </a:r>
            <a:r>
              <a:rPr lang="ja-JP" altLang="en-US" sz="3200" dirty="0" smtClean="0">
                <a:solidFill>
                  <a:srgbClr val="002060"/>
                </a:solidFill>
                <a:latin typeface="ＭＳ Ｐゴシック"/>
                <a:ea typeface="HGP創英角ｺﾞｼｯｸUB"/>
                <a:cs typeface="Times New Roman"/>
              </a:rPr>
              <a:t>　・</a:t>
            </a:r>
            <a:r>
              <a:rPr lang="ja-JP" altLang="en-US" sz="3200" dirty="0">
                <a:solidFill>
                  <a:srgbClr val="002060"/>
                </a:solidFill>
                <a:latin typeface="ＭＳ Ｐゴシック"/>
                <a:ea typeface="HGP創英角ｺﾞｼｯｸUB"/>
                <a:cs typeface="Times New Roman"/>
              </a:rPr>
              <a:t>レベルは、教科書の応用～受験</a:t>
            </a:r>
            <a:r>
              <a:rPr lang="ja-JP" altLang="en-US" sz="3200" dirty="0" smtClean="0">
                <a:solidFill>
                  <a:srgbClr val="002060"/>
                </a:solidFill>
                <a:latin typeface="ＭＳ Ｐゴシック"/>
                <a:ea typeface="HGP創英角ｺﾞｼｯｸUB"/>
                <a:cs typeface="Times New Roman"/>
              </a:rPr>
              <a:t>初級</a:t>
            </a:r>
            <a:endParaRPr lang="en-US" altLang="ja-JP" sz="3200" dirty="0" smtClean="0">
              <a:solidFill>
                <a:srgbClr val="002060"/>
              </a:solidFill>
              <a:latin typeface="ＭＳ Ｐゴシック"/>
              <a:ea typeface="HGP創英角ｺﾞｼｯｸUB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altLang="en-US" sz="2400" dirty="0" smtClean="0">
                <a:solidFill>
                  <a:srgbClr val="002060"/>
                </a:solidFill>
                <a:latin typeface="ＭＳ Ｐゴシック"/>
                <a:ea typeface="HGP創英角ｺﾞｼｯｸUB"/>
                <a:cs typeface="Times New Roman"/>
              </a:rPr>
              <a:t>　</a:t>
            </a:r>
            <a:r>
              <a:rPr lang="ja-JP" altLang="en-US" sz="2400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　</a:t>
            </a:r>
            <a:r>
              <a:rPr lang="ja-JP" altLang="en-US" sz="24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　</a:t>
            </a:r>
            <a:r>
              <a:rPr lang="ja-JP" altLang="en-US" sz="2400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　</a:t>
            </a:r>
            <a:r>
              <a:rPr lang="en-US" altLang="ja-JP" sz="2400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※</a:t>
            </a:r>
            <a:r>
              <a:rPr lang="ja-JP" altLang="en-US" sz="24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毎日少しずつこなす</a:t>
            </a:r>
            <a:r>
              <a:rPr lang="ja-JP" altLang="en-US" sz="2400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ので、部活動との両立が可能</a:t>
            </a:r>
            <a:endParaRPr lang="en-US" altLang="ja-JP" sz="2400" dirty="0" smtClean="0">
              <a:solidFill>
                <a:srgbClr val="002060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altLang="en-US" sz="24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　</a:t>
            </a:r>
            <a:r>
              <a:rPr lang="ja-JP" altLang="en-US" sz="2400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　　　</a:t>
            </a:r>
            <a:r>
              <a:rPr lang="en-US" altLang="ja-JP" sz="2400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※</a:t>
            </a:r>
            <a:r>
              <a:rPr lang="ja-JP" altLang="en-US" sz="2400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少し難しい問題に挑戦することで、応用力を伸ばす</a:t>
            </a:r>
            <a:endParaRPr lang="en-US" altLang="ja-JP" sz="2400" dirty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902365" y="5085184"/>
            <a:ext cx="7773586" cy="158847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○続ければ必ず伸びます！！</a:t>
            </a:r>
            <a:endParaRPr lang="en-US" altLang="ja-JP" sz="2800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○現在も希望生徒を対象に実施中です。</a:t>
            </a:r>
            <a:endParaRPr lang="en-US" altLang="ja-JP" sz="2800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5148064" y="1268760"/>
            <a:ext cx="3168352" cy="1147828"/>
          </a:xfrm>
          <a:prstGeom prst="ellipse">
            <a:avLst/>
          </a:prstGeom>
          <a:solidFill>
            <a:srgbClr val="FE920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自分で時間を決めて取り組む</a:t>
            </a:r>
            <a:endParaRPr kumimoji="1" lang="ja-JP" altLang="en-US" sz="2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391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782778" y="4509120"/>
            <a:ext cx="79256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19138" algn="l"/>
                <a:tab pos="809625" algn="l"/>
              </a:tabLst>
            </a:pPr>
            <a:r>
              <a:rPr lang="ja-JP" altLang="en-US" sz="2800" dirty="0" smtClean="0">
                <a:solidFill>
                  <a:srgbClr val="00206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☆</a:t>
            </a:r>
            <a:r>
              <a:rPr lang="ja-JP" altLang="en-US" sz="2800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Ｈ</a:t>
            </a:r>
            <a:r>
              <a:rPr lang="en-US" altLang="ja-JP" sz="2800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27</a:t>
            </a:r>
            <a:r>
              <a:rPr lang="ja-JP" altLang="en-US" sz="2800" dirty="0" err="1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は学級減</a:t>
            </a:r>
            <a:r>
              <a:rPr lang="ja-JP" altLang="en-US" sz="2800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でも推薦合格者数は増加！</a:t>
            </a:r>
            <a:endParaRPr lang="en-US" altLang="ja-JP" sz="2800" dirty="0" smtClean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tabLst>
                <a:tab pos="719138" algn="l"/>
                <a:tab pos="809625" algn="l"/>
              </a:tabLst>
            </a:pPr>
            <a:r>
              <a:rPr lang="ja-JP" altLang="en-US" sz="2800" dirty="0" smtClean="0">
                <a:solidFill>
                  <a:srgbClr val="00206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☆計画的な小論文・面接指導プログラムの成果</a:t>
            </a:r>
            <a:endParaRPr lang="en-US" altLang="ja-JP" sz="2800" dirty="0" smtClean="0">
              <a:solidFill>
                <a:srgbClr val="00206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tabLst>
                <a:tab pos="719138" algn="l"/>
                <a:tab pos="809625" algn="l"/>
              </a:tabLst>
            </a:pPr>
            <a:r>
              <a:rPr lang="ja-JP" altLang="en-US" sz="2800" dirty="0" smtClean="0">
                <a:solidFill>
                  <a:srgbClr val="00206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☆推薦合格の増加で現役合格も大幅に増加</a:t>
            </a:r>
            <a:endParaRPr lang="en-US" altLang="ja-JP" sz="2800" dirty="0" smtClean="0">
              <a:solidFill>
                <a:srgbClr val="00206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tabLst>
                <a:tab pos="719138" algn="l"/>
                <a:tab pos="809625" algn="l"/>
              </a:tabLst>
            </a:pPr>
            <a:r>
              <a:rPr lang="ja-JP" altLang="en-US" sz="2800" dirty="0">
                <a:solidFill>
                  <a:srgbClr val="00206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2800" dirty="0" smtClean="0">
                <a:solidFill>
                  <a:schemeClr val="accent2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→平成</a:t>
            </a:r>
            <a:r>
              <a:rPr lang="en-US" altLang="ja-JP" sz="2800" dirty="0" smtClean="0">
                <a:solidFill>
                  <a:schemeClr val="accent2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28</a:t>
            </a:r>
            <a:r>
              <a:rPr lang="ja-JP" altLang="en-US" sz="2800" dirty="0" smtClean="0">
                <a:solidFill>
                  <a:schemeClr val="accent2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年度も現役合格</a:t>
            </a:r>
            <a:r>
              <a:rPr lang="en-US" altLang="ja-JP" sz="2800" dirty="0" smtClean="0">
                <a:solidFill>
                  <a:schemeClr val="accent2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24</a:t>
            </a:r>
            <a:r>
              <a:rPr lang="ja-JP" altLang="en-US" sz="2800" dirty="0" smtClean="0">
                <a:solidFill>
                  <a:schemeClr val="accent2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人だけれど･･･</a:t>
            </a:r>
            <a:endParaRPr lang="en-US" altLang="ja-JP" sz="2800" dirty="0" smtClean="0">
              <a:solidFill>
                <a:schemeClr val="accent2">
                  <a:lumMod val="75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E45F-F35C-4FB7-98FE-8D18905D3D48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298651" y="2204864"/>
            <a:ext cx="8573432" cy="20415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ts val="3840"/>
              </a:lnSpc>
            </a:pPr>
            <a:r>
              <a:rPr lang="ja-JP" altLang="en-US" sz="28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</a:t>
            </a:r>
            <a:r>
              <a:rPr lang="en-US" altLang="ja-JP" sz="28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H25</a:t>
            </a:r>
            <a:r>
              <a:rPr lang="ja-JP" altLang="en-US" sz="28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  　</a:t>
            </a:r>
            <a:r>
              <a:rPr lang="en-US" altLang="ja-JP" sz="28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H26</a:t>
            </a:r>
            <a:r>
              <a:rPr lang="ja-JP" altLang="en-US" sz="28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    </a:t>
            </a:r>
            <a:r>
              <a:rPr lang="en-US" altLang="ja-JP" sz="28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H27</a:t>
            </a:r>
          </a:p>
          <a:p>
            <a:pPr>
              <a:lnSpc>
                <a:spcPts val="3840"/>
              </a:lnSpc>
            </a:pPr>
            <a:r>
              <a:rPr lang="ja-JP" altLang="en-US" sz="28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（</a:t>
            </a:r>
            <a:r>
              <a:rPr lang="en-US" altLang="ja-JP" sz="28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</a:t>
            </a:r>
            <a:r>
              <a:rPr lang="ja-JP" altLang="en-US" sz="28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クラス）　  　（</a:t>
            </a:r>
            <a:r>
              <a:rPr lang="en-US" altLang="ja-JP" sz="28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</a:t>
            </a:r>
            <a:r>
              <a:rPr lang="ja-JP" altLang="en-US" sz="28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クラス）　　  （</a:t>
            </a:r>
            <a:r>
              <a:rPr lang="en-US" altLang="ja-JP" sz="28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  <a:r>
              <a:rPr lang="ja-JP" altLang="en-US" sz="28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クラス）</a:t>
            </a:r>
            <a:endParaRPr lang="en-US" altLang="ja-JP" sz="28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3840"/>
              </a:lnSpc>
            </a:pPr>
            <a:r>
              <a:rPr lang="ja-JP" altLang="en-US" sz="3200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3200" dirty="0" smtClean="0">
                <a:solidFill>
                  <a:srgbClr val="00206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推薦合格　　 １人　→　 </a:t>
            </a:r>
            <a:r>
              <a:rPr lang="en-US" altLang="ja-JP" sz="3200" dirty="0" smtClean="0">
                <a:solidFill>
                  <a:srgbClr val="00206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8</a:t>
            </a:r>
            <a:r>
              <a:rPr lang="ja-JP" altLang="en-US" sz="3200" dirty="0" smtClean="0">
                <a:solidFill>
                  <a:srgbClr val="00206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人　→   </a:t>
            </a:r>
            <a:r>
              <a:rPr lang="en-US" altLang="ja-JP" sz="3200" dirty="0" smtClean="0">
                <a:solidFill>
                  <a:srgbClr val="00206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12</a:t>
            </a:r>
            <a:r>
              <a:rPr lang="ja-JP" altLang="en-US" sz="3200" dirty="0" smtClean="0">
                <a:solidFill>
                  <a:srgbClr val="00206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人</a:t>
            </a:r>
            <a:endParaRPr lang="en-US" altLang="ja-JP" sz="3200" dirty="0" smtClean="0">
              <a:solidFill>
                <a:srgbClr val="00206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lnSpc>
                <a:spcPts val="3840"/>
              </a:lnSpc>
            </a:pPr>
            <a:r>
              <a:rPr lang="ja-JP" altLang="en-US" sz="3200" dirty="0" smtClean="0">
                <a:solidFill>
                  <a:srgbClr val="00206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現役合格　　</a:t>
            </a:r>
            <a:r>
              <a:rPr lang="en-US" altLang="ja-JP" sz="3200" dirty="0" smtClean="0">
                <a:solidFill>
                  <a:srgbClr val="00206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10</a:t>
            </a:r>
            <a:r>
              <a:rPr lang="ja-JP" altLang="en-US" sz="3200" dirty="0" smtClean="0">
                <a:solidFill>
                  <a:srgbClr val="00206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人　→　</a:t>
            </a:r>
            <a:r>
              <a:rPr lang="en-US" altLang="ja-JP" sz="3200" dirty="0" smtClean="0">
                <a:solidFill>
                  <a:srgbClr val="00206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20</a:t>
            </a:r>
            <a:r>
              <a:rPr lang="ja-JP" altLang="en-US" sz="3200" dirty="0" smtClean="0">
                <a:solidFill>
                  <a:srgbClr val="00206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人   →　</a:t>
            </a:r>
            <a:r>
              <a:rPr lang="en-US" altLang="ja-JP" sz="3200" dirty="0" smtClean="0">
                <a:solidFill>
                  <a:srgbClr val="00206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24</a:t>
            </a:r>
            <a:r>
              <a:rPr lang="ja-JP" altLang="en-US" sz="3200" dirty="0" smtClean="0">
                <a:solidFill>
                  <a:srgbClr val="00206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人</a:t>
            </a:r>
            <a:endParaRPr lang="ja-JP" altLang="ja-JP" sz="2800" dirty="0">
              <a:solidFill>
                <a:srgbClr val="00206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80615" y="589486"/>
            <a:ext cx="8259927" cy="1200329"/>
          </a:xfrm>
          <a:prstGeom prst="rect">
            <a:avLst/>
          </a:prstGeom>
          <a:noFill/>
          <a:ln w="38100">
            <a:solidFill>
              <a:srgbClr val="CC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そんな地道な取り組みで、</a:t>
            </a:r>
            <a:endParaRPr lang="en-US" altLang="ja-JP" sz="36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36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推薦・ＡＯ入試の結果に変化が・・・</a:t>
            </a:r>
            <a:endParaRPr kumimoji="1" lang="ja-JP" altLang="en-US" sz="36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480615" y="3225656"/>
            <a:ext cx="8259927" cy="491376"/>
          </a:xfrm>
          <a:prstGeom prst="roundRect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76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732240" y="6335340"/>
            <a:ext cx="2133600" cy="365125"/>
          </a:xfrm>
        </p:spPr>
        <p:txBody>
          <a:bodyPr/>
          <a:lstStyle/>
          <a:p>
            <a:fld id="{A026E45F-F35C-4FB7-98FE-8D18905D3D48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35301"/>
              </p:ext>
            </p:extLst>
          </p:nvPr>
        </p:nvGraphicFramePr>
        <p:xfrm>
          <a:off x="9908498" y="1259174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6" name="雲形吹き出し 15"/>
          <p:cNvSpPr/>
          <p:nvPr/>
        </p:nvSpPr>
        <p:spPr>
          <a:xfrm>
            <a:off x="467544" y="1804105"/>
            <a:ext cx="3456384" cy="2080866"/>
          </a:xfrm>
          <a:prstGeom prst="cloudCallout">
            <a:avLst>
              <a:gd name="adj1" fmla="val 47943"/>
              <a:gd name="adj2" fmla="val 78877"/>
            </a:avLst>
          </a:prstGeom>
          <a:solidFill>
            <a:srgbClr val="FF33CC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3200" b="1" kern="100" dirty="0" smtClean="0">
                <a:ln w="1905"/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POWER UP</a:t>
            </a:r>
            <a:r>
              <a:rPr lang="ja-JP" altLang="en-US" sz="3200" b="1" kern="100" dirty="0">
                <a:ln w="1905"/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学習</a:t>
            </a:r>
          </a:p>
          <a:p>
            <a:pPr algn="ctr">
              <a:spcAft>
                <a:spcPts val="0"/>
              </a:spcAft>
            </a:pPr>
            <a:r>
              <a:rPr lang="ja-JP" altLang="en-US" sz="3200" b="1" kern="100" dirty="0">
                <a:ln w="1905"/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の成果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72448" y="332656"/>
            <a:ext cx="7190901" cy="646331"/>
          </a:xfrm>
          <a:prstGeom prst="rect">
            <a:avLst/>
          </a:prstGeom>
          <a:noFill/>
          <a:ln w="38100">
            <a:solidFill>
              <a:srgbClr val="CC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学力アップの実績</a:t>
            </a:r>
            <a:endParaRPr kumimoji="1" lang="ja-JP" altLang="en-US" sz="36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4308397" y="1243410"/>
            <a:ext cx="4433162" cy="5209926"/>
            <a:chOff x="3595688" y="2120778"/>
            <a:chExt cx="1952625" cy="2667757"/>
          </a:xfrm>
        </p:grpSpPr>
        <p:sp>
          <p:nvSpPr>
            <p:cNvPr id="19" name="テキスト ボックス 2"/>
            <p:cNvSpPr txBox="1">
              <a:spLocks noChangeArrowheads="1"/>
            </p:cNvSpPr>
            <p:nvPr/>
          </p:nvSpPr>
          <p:spPr bwMode="auto">
            <a:xfrm>
              <a:off x="3595688" y="2197735"/>
              <a:ext cx="1952625" cy="2590800"/>
            </a:xfrm>
            <a:prstGeom prst="rect">
              <a:avLst/>
            </a:prstGeom>
            <a:solidFill>
              <a:srgbClr val="FFB3FF">
                <a:alpha val="7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1270" indent="-1270" algn="ctr">
                <a:lnSpc>
                  <a:spcPts val="1200"/>
                </a:lnSpc>
                <a:spcAft>
                  <a:spcPts val="0"/>
                </a:spcAft>
              </a:pPr>
              <a:r>
                <a:rPr lang="en-US" sz="900" kern="100">
                  <a:solidFill>
                    <a:srgbClr val="000000"/>
                  </a:solidFill>
                  <a:effectLst/>
                  <a:latin typeface="HG丸ｺﾞｼｯｸM-PRO"/>
                  <a:ea typeface="ＭＳ 明朝"/>
                  <a:cs typeface="Times New Roman"/>
                </a:rPr>
                <a:t> </a:t>
              </a:r>
              <a:endParaRPr lang="ja-JP" sz="1050" kern="100">
                <a:effectLst/>
                <a:latin typeface="Century"/>
                <a:ea typeface="ＭＳ 明朝"/>
                <a:cs typeface="Times New Roman"/>
              </a:endParaRPr>
            </a:p>
          </p:txBody>
        </p:sp>
        <p:grpSp>
          <p:nvGrpSpPr>
            <p:cNvPr id="26" name="グループ化 25"/>
            <p:cNvGrpSpPr/>
            <p:nvPr/>
          </p:nvGrpSpPr>
          <p:grpSpPr>
            <a:xfrm>
              <a:off x="3709988" y="2807335"/>
              <a:ext cx="923925" cy="1905000"/>
              <a:chOff x="0" y="0"/>
              <a:chExt cx="923925" cy="1905000"/>
            </a:xfrm>
          </p:grpSpPr>
          <p:sp>
            <p:nvSpPr>
              <p:cNvPr id="35" name="正方形/長方形 34"/>
              <p:cNvSpPr/>
              <p:nvPr/>
            </p:nvSpPr>
            <p:spPr>
              <a:xfrm>
                <a:off x="9525" y="0"/>
                <a:ext cx="914400" cy="266700"/>
              </a:xfrm>
              <a:prstGeom prst="rect">
                <a:avLst/>
              </a:prstGeom>
              <a:solidFill>
                <a:srgbClr val="FF9900"/>
              </a:solidFill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ja-JP" sz="2200" kern="100" dirty="0">
                    <a:effectLst/>
                    <a:ea typeface="HGPｺﾞｼｯｸE"/>
                    <a:cs typeface="Times New Roman"/>
                  </a:rPr>
                  <a:t>１０以上アップ</a:t>
                </a:r>
                <a:endParaRPr lang="ja-JP" sz="2200" kern="100" dirty="0">
                  <a:effectLst/>
                  <a:ea typeface="ＭＳ 明朝"/>
                  <a:cs typeface="Times New Roman"/>
                </a:endParaRPr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>
                <a:off x="9524" y="314325"/>
                <a:ext cx="904875" cy="257175"/>
              </a:xfrm>
              <a:prstGeom prst="rect">
                <a:avLst/>
              </a:prstGeom>
              <a:solidFill>
                <a:srgbClr val="FFAB2F"/>
              </a:solidFill>
              <a:ln w="9525" cap="flat" cmpd="sng" algn="ctr">
                <a:solidFill>
                  <a:srgbClr val="F79646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ja-JP" sz="2200" kern="100" dirty="0">
                    <a:effectLst/>
                    <a:latin typeface="Century"/>
                    <a:ea typeface="HGPｺﾞｼｯｸE"/>
                    <a:cs typeface="Times New Roman"/>
                  </a:rPr>
                  <a:t>１０～７ アップ</a:t>
                </a:r>
                <a:endParaRPr lang="ja-JP" sz="2200" kern="100" dirty="0">
                  <a:effectLst/>
                  <a:latin typeface="Century"/>
                  <a:ea typeface="ＭＳ 明朝"/>
                  <a:cs typeface="Times New Roman"/>
                </a:endParaRPr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>
                <a:off x="0" y="619125"/>
                <a:ext cx="914400" cy="257175"/>
              </a:xfrm>
              <a:prstGeom prst="rect">
                <a:avLst/>
              </a:prstGeom>
              <a:solidFill>
                <a:srgbClr val="FFAE37"/>
              </a:solidFill>
              <a:ln w="9525" cap="flat" cmpd="sng" algn="ctr">
                <a:solidFill>
                  <a:srgbClr val="F79646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ja-JP" sz="2200" kern="100" dirty="0">
                    <a:effectLst/>
                    <a:latin typeface="Century"/>
                    <a:ea typeface="HGPｺﾞｼｯｸE"/>
                    <a:cs typeface="Times New Roman"/>
                  </a:rPr>
                  <a:t>７～５ アップ</a:t>
                </a:r>
                <a:endParaRPr lang="ja-JP" sz="2200" kern="100" dirty="0">
                  <a:effectLst/>
                  <a:latin typeface="Century"/>
                  <a:ea typeface="ＭＳ 明朝"/>
                  <a:cs typeface="Times New Roman"/>
                </a:endParaRPr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>
                <a:off x="0" y="923925"/>
                <a:ext cx="914400" cy="257175"/>
              </a:xfrm>
              <a:prstGeom prst="rect">
                <a:avLst/>
              </a:prstGeom>
              <a:solidFill>
                <a:srgbClr val="FFB953"/>
              </a:solidFill>
              <a:ln w="9525" cap="flat" cmpd="sng" algn="ctr">
                <a:solidFill>
                  <a:srgbClr val="F79646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ja-JP" sz="2200" kern="100" dirty="0">
                    <a:effectLst/>
                    <a:latin typeface="Century"/>
                    <a:ea typeface="HGPｺﾞｼｯｸE"/>
                    <a:cs typeface="Times New Roman"/>
                  </a:rPr>
                  <a:t>５～３ アップ</a:t>
                </a:r>
                <a:endParaRPr lang="ja-JP" sz="2200" kern="100" dirty="0">
                  <a:effectLst/>
                  <a:latin typeface="Century"/>
                  <a:ea typeface="ＭＳ 明朝"/>
                  <a:cs typeface="Times New Roman"/>
                </a:endParaRPr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0" y="1228725"/>
                <a:ext cx="914400" cy="257175"/>
              </a:xfrm>
              <a:prstGeom prst="rect">
                <a:avLst/>
              </a:prstGeom>
              <a:solidFill>
                <a:srgbClr val="FFC269"/>
              </a:solidFill>
              <a:ln w="9525" cap="flat" cmpd="sng" algn="ctr">
                <a:solidFill>
                  <a:srgbClr val="F79646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ja-JP" sz="2200" kern="100" dirty="0">
                    <a:effectLst/>
                    <a:latin typeface="Century"/>
                    <a:ea typeface="HGPｺﾞｼｯｸE"/>
                    <a:cs typeface="Times New Roman"/>
                  </a:rPr>
                  <a:t>３～　 アップ</a:t>
                </a:r>
                <a:endParaRPr lang="ja-JP" sz="2200" kern="100" dirty="0">
                  <a:effectLst/>
                  <a:latin typeface="Century"/>
                  <a:ea typeface="ＭＳ 明朝"/>
                  <a:cs typeface="Times New Roman"/>
                </a:endParaRPr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>
                <a:off x="0" y="1524000"/>
                <a:ext cx="914400" cy="381000"/>
              </a:xfrm>
              <a:prstGeom prst="rect">
                <a:avLst/>
              </a:prstGeom>
              <a:solidFill>
                <a:srgbClr val="FFCF89"/>
              </a:solidFill>
              <a:ln w="9525" cap="flat" cmpd="sng" algn="ctr">
                <a:solidFill>
                  <a:srgbClr val="F79646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ja-JP" sz="2200" kern="100" dirty="0">
                    <a:effectLst/>
                    <a:latin typeface="Century"/>
                    <a:ea typeface="HGPｺﾞｼｯｸE"/>
                    <a:cs typeface="Times New Roman"/>
                  </a:rPr>
                  <a:t>偏差値アップ</a:t>
                </a:r>
                <a:endParaRPr lang="ja-JP" sz="2200" kern="100" dirty="0">
                  <a:effectLst/>
                  <a:latin typeface="Century"/>
                  <a:ea typeface="ＭＳ 明朝"/>
                  <a:cs typeface="Times New Roman"/>
                </a:endParaRPr>
              </a:p>
            </p:txBody>
          </p:sp>
        </p:grpSp>
        <p:grpSp>
          <p:nvGrpSpPr>
            <p:cNvPr id="27" name="グループ化 26"/>
            <p:cNvGrpSpPr/>
            <p:nvPr/>
          </p:nvGrpSpPr>
          <p:grpSpPr>
            <a:xfrm>
              <a:off x="4672013" y="2807335"/>
              <a:ext cx="723900" cy="1904362"/>
              <a:chOff x="0" y="0"/>
              <a:chExt cx="723900" cy="1904999"/>
            </a:xfrm>
          </p:grpSpPr>
          <p:sp>
            <p:nvSpPr>
              <p:cNvPr id="29" name="正方形/長方形 28"/>
              <p:cNvSpPr/>
              <p:nvPr/>
            </p:nvSpPr>
            <p:spPr>
              <a:xfrm>
                <a:off x="0" y="0"/>
                <a:ext cx="714375" cy="266700"/>
              </a:xfrm>
              <a:prstGeom prst="rect">
                <a:avLst/>
              </a:prstGeom>
              <a:solidFill>
                <a:srgbClr val="FF00FF"/>
              </a:solidFill>
              <a:ln w="9525" cap="flat" cmpd="sng" algn="ctr">
                <a:solidFill>
                  <a:srgbClr val="9BBB59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ja-JP" sz="2200" kern="100" dirty="0">
                    <a:effectLst/>
                    <a:latin typeface="Century"/>
                    <a:ea typeface="HGPｺﾞｼｯｸE"/>
                    <a:cs typeface="Times New Roman"/>
                  </a:rPr>
                  <a:t>１１人</a:t>
                </a:r>
                <a:endParaRPr lang="ja-JP" sz="2200" kern="100" dirty="0">
                  <a:effectLst/>
                  <a:latin typeface="Century"/>
                  <a:ea typeface="ＭＳ 明朝"/>
                  <a:cs typeface="Times New Roman"/>
                </a:endParaRPr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9525" y="314325"/>
                <a:ext cx="714375" cy="266700"/>
              </a:xfrm>
              <a:prstGeom prst="rect">
                <a:avLst/>
              </a:prstGeom>
              <a:solidFill>
                <a:srgbClr val="FF43FF"/>
              </a:solidFill>
              <a:ln w="9525" cap="flat" cmpd="sng" algn="ctr">
                <a:solidFill>
                  <a:srgbClr val="9BBB59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ja-JP" sz="2200" kern="100">
                    <a:effectLst/>
                    <a:latin typeface="Century"/>
                    <a:ea typeface="HGPｺﾞｼｯｸE"/>
                    <a:cs typeface="Times New Roman"/>
                  </a:rPr>
                  <a:t>１７人</a:t>
                </a:r>
                <a:endParaRPr lang="ja-JP" sz="2200" kern="100">
                  <a:effectLst/>
                  <a:latin typeface="Century"/>
                  <a:ea typeface="ＭＳ 明朝"/>
                  <a:cs typeface="Times New Roman"/>
                </a:endParaRPr>
              </a:p>
            </p:txBody>
          </p:sp>
          <p:sp>
            <p:nvSpPr>
              <p:cNvPr id="31" name="正方形/長方形 30"/>
              <p:cNvSpPr/>
              <p:nvPr/>
            </p:nvSpPr>
            <p:spPr>
              <a:xfrm>
                <a:off x="9525" y="609600"/>
                <a:ext cx="714375" cy="266700"/>
              </a:xfrm>
              <a:prstGeom prst="rect">
                <a:avLst/>
              </a:prstGeom>
              <a:solidFill>
                <a:srgbClr val="FF4BFF"/>
              </a:solidFill>
              <a:ln w="9525" cap="flat" cmpd="sng" algn="ctr">
                <a:solidFill>
                  <a:srgbClr val="9BBB59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ja-JP" sz="2200" kern="100" dirty="0">
                    <a:effectLst/>
                    <a:latin typeface="Century"/>
                    <a:ea typeface="HGPｺﾞｼｯｸE"/>
                    <a:cs typeface="Times New Roman"/>
                  </a:rPr>
                  <a:t>３２人</a:t>
                </a:r>
                <a:endParaRPr lang="ja-JP" sz="2200" kern="100" dirty="0">
                  <a:effectLst/>
                  <a:latin typeface="Century"/>
                  <a:ea typeface="ＭＳ 明朝"/>
                  <a:cs typeface="Times New Roman"/>
                </a:endParaRPr>
              </a:p>
            </p:txBody>
          </p:sp>
          <p:sp>
            <p:nvSpPr>
              <p:cNvPr id="32" name="正方形/長方形 31"/>
              <p:cNvSpPr/>
              <p:nvPr/>
            </p:nvSpPr>
            <p:spPr>
              <a:xfrm>
                <a:off x="9525" y="904869"/>
                <a:ext cx="714375" cy="266700"/>
              </a:xfrm>
              <a:prstGeom prst="rect">
                <a:avLst/>
              </a:prstGeom>
              <a:solidFill>
                <a:srgbClr val="FF6DFF"/>
              </a:solidFill>
              <a:ln w="9525" cap="flat" cmpd="sng" algn="ctr">
                <a:solidFill>
                  <a:srgbClr val="9BBB59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ja-JP" sz="2200" kern="100">
                    <a:effectLst/>
                    <a:latin typeface="Century"/>
                    <a:ea typeface="HGPｺﾞｼｯｸE"/>
                    <a:cs typeface="Times New Roman"/>
                  </a:rPr>
                  <a:t>３０人</a:t>
                </a:r>
                <a:endParaRPr lang="ja-JP" sz="2200" kern="100">
                  <a:effectLst/>
                  <a:latin typeface="Century"/>
                  <a:ea typeface="ＭＳ 明朝"/>
                  <a:cs typeface="Times New Roman"/>
                </a:endParaRPr>
              </a:p>
            </p:txBody>
          </p:sp>
          <p:sp>
            <p:nvSpPr>
              <p:cNvPr id="33" name="正方形/長方形 32"/>
              <p:cNvSpPr/>
              <p:nvPr/>
            </p:nvSpPr>
            <p:spPr>
              <a:xfrm>
                <a:off x="9525" y="1209685"/>
                <a:ext cx="714375" cy="266700"/>
              </a:xfrm>
              <a:prstGeom prst="rect">
                <a:avLst/>
              </a:prstGeom>
              <a:solidFill>
                <a:srgbClr val="FF89FF"/>
              </a:solidFill>
              <a:ln w="9525" cap="flat" cmpd="sng" algn="ctr">
                <a:solidFill>
                  <a:srgbClr val="9BBB59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ja-JP" sz="2200" kern="100">
                    <a:effectLst/>
                    <a:latin typeface="Century"/>
                    <a:ea typeface="HGPｺﾞｼｯｸE"/>
                    <a:cs typeface="Times New Roman"/>
                  </a:rPr>
                  <a:t>２８人</a:t>
                </a:r>
                <a:endParaRPr lang="ja-JP" sz="2200" kern="100">
                  <a:effectLst/>
                  <a:latin typeface="Century"/>
                  <a:ea typeface="ＭＳ 明朝"/>
                  <a:cs typeface="Times New Roman"/>
                </a:endParaRPr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>
                <a:off x="9525" y="1514474"/>
                <a:ext cx="714375" cy="390525"/>
              </a:xfrm>
              <a:prstGeom prst="rect">
                <a:avLst/>
              </a:prstGeom>
              <a:solidFill>
                <a:srgbClr val="FFB3FF"/>
              </a:solidFill>
              <a:ln w="9525" cap="flat" cmpd="sng" algn="ctr">
                <a:solidFill>
                  <a:srgbClr val="9BBB59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spcAft>
                    <a:spcPts val="0"/>
                  </a:spcAft>
                </a:pPr>
                <a:r>
                  <a:rPr lang="en-US" sz="2200" kern="100" dirty="0">
                    <a:effectLst/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/>
                  </a:rPr>
                  <a:t>118</a:t>
                </a:r>
                <a:r>
                  <a:rPr lang="ja-JP" sz="2200" kern="100" dirty="0">
                    <a:effectLst/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/>
                  </a:rPr>
                  <a:t>人</a:t>
                </a:r>
              </a:p>
              <a:p>
                <a:pPr algn="r">
                  <a:spcAft>
                    <a:spcPts val="0"/>
                  </a:spcAft>
                </a:pPr>
                <a:r>
                  <a:rPr lang="ja-JP" sz="2200" kern="100" dirty="0">
                    <a:effectLst/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/>
                  </a:rPr>
                  <a:t>／</a:t>
                </a:r>
                <a:r>
                  <a:rPr lang="en-US" sz="2200" kern="100" dirty="0">
                    <a:effectLst/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/>
                  </a:rPr>
                  <a:t>160</a:t>
                </a:r>
                <a:r>
                  <a:rPr lang="ja-JP" sz="2200" kern="100" dirty="0">
                    <a:effectLst/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/>
                  </a:rPr>
                  <a:t>人</a:t>
                </a:r>
              </a:p>
            </p:txBody>
          </p:sp>
        </p:grpSp>
        <p:sp>
          <p:nvSpPr>
            <p:cNvPr id="28" name="角丸四角形 27"/>
            <p:cNvSpPr/>
            <p:nvPr/>
          </p:nvSpPr>
          <p:spPr>
            <a:xfrm>
              <a:off x="3711258" y="2120778"/>
              <a:ext cx="1724025" cy="62865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36000" rIns="9144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270" indent="-1270" algn="ctr">
                <a:spcAft>
                  <a:spcPts val="0"/>
                </a:spcAft>
              </a:pPr>
              <a:r>
                <a:rPr lang="ja-JP" sz="2400" kern="100" dirty="0" smtClean="0">
                  <a:effectLst/>
                  <a:ea typeface="HGP創英角ｺﾞｼｯｸUB"/>
                  <a:cs typeface="Times New Roman"/>
                </a:rPr>
                <a:t>英語</a:t>
              </a:r>
              <a:r>
                <a:rPr lang="ja-JP" sz="2400" kern="100" dirty="0">
                  <a:effectLst/>
                  <a:ea typeface="HGP創英角ｺﾞｼｯｸUB"/>
                  <a:cs typeface="Times New Roman"/>
                </a:rPr>
                <a:t>の伸び</a:t>
              </a:r>
              <a:endParaRPr lang="ja-JP" sz="2400" kern="100" dirty="0">
                <a:effectLst/>
                <a:ea typeface="ＭＳ 明朝"/>
                <a:cs typeface="Times New Roman"/>
              </a:endParaRPr>
            </a:p>
            <a:p>
              <a:pPr marL="1270" indent="-1270" algn="ctr">
                <a:spcAft>
                  <a:spcPts val="0"/>
                </a:spcAft>
              </a:pPr>
              <a:r>
                <a:rPr lang="en-US" sz="2200" kern="100" dirty="0">
                  <a:effectLst/>
                  <a:latin typeface="HGPｺﾞｼｯｸE"/>
                  <a:ea typeface="ＭＳ 明朝"/>
                  <a:cs typeface="Times New Roman"/>
                </a:rPr>
                <a:t>68</a:t>
              </a:r>
              <a:r>
                <a:rPr lang="ja-JP" sz="2200" kern="100" dirty="0">
                  <a:effectLst/>
                  <a:ea typeface="HGPｺﾞｼｯｸE"/>
                  <a:cs typeface="Times New Roman"/>
                </a:rPr>
                <a:t>回生進研実力試験偏差値</a:t>
              </a:r>
              <a:endParaRPr lang="ja-JP" sz="2200" kern="100" dirty="0">
                <a:effectLst/>
                <a:ea typeface="ＭＳ 明朝"/>
                <a:cs typeface="Times New Roman"/>
              </a:endParaRPr>
            </a:p>
            <a:p>
              <a:pPr marL="1270" indent="-1270" algn="ctr">
                <a:spcAft>
                  <a:spcPts val="0"/>
                </a:spcAft>
              </a:pPr>
              <a:r>
                <a:rPr lang="ja-JP" sz="2400" kern="100" dirty="0">
                  <a:effectLst/>
                  <a:ea typeface="HGPｺﾞｼｯｸE"/>
                  <a:cs typeface="Times New Roman"/>
                </a:rPr>
                <a:t>（１年７月→２年７月</a:t>
              </a:r>
              <a:r>
                <a:rPr lang="ja-JP" sz="2400" kern="100" dirty="0" smtClean="0">
                  <a:effectLst/>
                  <a:ea typeface="HGPｺﾞｼｯｸE"/>
                  <a:cs typeface="Times New Roman"/>
                </a:rPr>
                <a:t>）</a:t>
              </a:r>
              <a:endParaRPr lang="ja-JP" sz="1050" kern="100" dirty="0">
                <a:effectLst/>
                <a:ea typeface="ＭＳ 明朝"/>
                <a:cs typeface="Times New Roman"/>
              </a:endParaRPr>
            </a:p>
          </p:txBody>
        </p:sp>
      </p:grpSp>
      <p:sp>
        <p:nvSpPr>
          <p:cNvPr id="24" name="正方形/長方形 23"/>
          <p:cNvSpPr/>
          <p:nvPr/>
        </p:nvSpPr>
        <p:spPr>
          <a:xfrm>
            <a:off x="323528" y="4890801"/>
            <a:ext cx="3816424" cy="120032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>
              <a:tabLst>
                <a:tab pos="719138" algn="l"/>
                <a:tab pos="809625" algn="l"/>
              </a:tabLst>
            </a:pPr>
            <a:r>
              <a:rPr lang="ja-JP" altLang="en-US" sz="36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最高に伸びた人</a:t>
            </a:r>
            <a:r>
              <a:rPr lang="en-US" altLang="ja-JP" sz="36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49.5</a:t>
            </a:r>
            <a:r>
              <a:rPr lang="ja-JP" altLang="en-US" sz="36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→</a:t>
            </a:r>
            <a:r>
              <a:rPr lang="en-US" altLang="ja-JP" sz="36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72.7</a:t>
            </a:r>
            <a:endParaRPr lang="en-US" altLang="ja-JP" sz="2800" dirty="0" smtClean="0">
              <a:solidFill>
                <a:srgbClr val="BD138C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078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732240" y="6335340"/>
            <a:ext cx="2133600" cy="365125"/>
          </a:xfrm>
        </p:spPr>
        <p:txBody>
          <a:bodyPr/>
          <a:lstStyle/>
          <a:p>
            <a:fld id="{A026E45F-F35C-4FB7-98FE-8D18905D3D48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304462"/>
              </p:ext>
            </p:extLst>
          </p:nvPr>
        </p:nvGraphicFramePr>
        <p:xfrm>
          <a:off x="9908498" y="1259174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6" name="雲形吹き出し 15"/>
          <p:cNvSpPr/>
          <p:nvPr/>
        </p:nvSpPr>
        <p:spPr>
          <a:xfrm>
            <a:off x="503548" y="1712441"/>
            <a:ext cx="3456384" cy="2080866"/>
          </a:xfrm>
          <a:prstGeom prst="cloudCallout">
            <a:avLst>
              <a:gd name="adj1" fmla="val 47943"/>
              <a:gd name="adj2" fmla="val 78877"/>
            </a:avLst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2800" b="1" kern="100" dirty="0" smtClean="0">
                <a:ln w="1905"/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1</a:t>
            </a:r>
            <a:r>
              <a:rPr lang="ja-JP" altLang="en-US" sz="2800" b="1" kern="100" dirty="0" smtClean="0">
                <a:ln w="1905"/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度も成績が落ちなかった</a:t>
            </a:r>
            <a:endParaRPr lang="ja-JP" altLang="en-US" sz="2800" b="1" kern="100" dirty="0">
              <a:ln w="1905"/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72448" y="332656"/>
            <a:ext cx="7190901" cy="646331"/>
          </a:xfrm>
          <a:prstGeom prst="rect">
            <a:avLst/>
          </a:prstGeom>
          <a:noFill/>
          <a:ln w="38100">
            <a:solidFill>
              <a:srgbClr val="CC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進研模試・</a:t>
            </a:r>
            <a:r>
              <a:rPr kumimoji="1" lang="en-US" altLang="ja-JP" sz="36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GTEC</a:t>
            </a:r>
            <a:r>
              <a:rPr kumimoji="1" lang="ja-JP" altLang="en-US" sz="36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の変化</a:t>
            </a:r>
            <a:endParaRPr kumimoji="1" lang="ja-JP" altLang="en-US" sz="36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4308397" y="1243410"/>
            <a:ext cx="4433162" cy="5209926"/>
            <a:chOff x="3595688" y="2120778"/>
            <a:chExt cx="1952625" cy="2667757"/>
          </a:xfrm>
        </p:grpSpPr>
        <p:sp>
          <p:nvSpPr>
            <p:cNvPr id="19" name="テキスト ボックス 2"/>
            <p:cNvSpPr txBox="1">
              <a:spLocks noChangeArrowheads="1"/>
            </p:cNvSpPr>
            <p:nvPr/>
          </p:nvSpPr>
          <p:spPr bwMode="auto">
            <a:xfrm>
              <a:off x="3595688" y="2197735"/>
              <a:ext cx="1952625" cy="2590800"/>
            </a:xfrm>
            <a:prstGeom prst="rect">
              <a:avLst/>
            </a:prstGeom>
            <a:solidFill>
              <a:srgbClr val="FFB3FF">
                <a:alpha val="7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1270" indent="-1270" algn="ctr">
                <a:lnSpc>
                  <a:spcPts val="1200"/>
                </a:lnSpc>
                <a:spcAft>
                  <a:spcPts val="0"/>
                </a:spcAft>
              </a:pPr>
              <a:r>
                <a:rPr lang="en-US" sz="900" kern="100">
                  <a:solidFill>
                    <a:srgbClr val="000000"/>
                  </a:solidFill>
                  <a:effectLst/>
                  <a:latin typeface="HG丸ｺﾞｼｯｸM-PRO"/>
                  <a:ea typeface="ＭＳ 明朝"/>
                  <a:cs typeface="Times New Roman"/>
                </a:rPr>
                <a:t> </a:t>
              </a:r>
              <a:endParaRPr lang="ja-JP" sz="1050" kern="100">
                <a:effectLst/>
                <a:latin typeface="Century"/>
                <a:ea typeface="ＭＳ 明朝"/>
                <a:cs typeface="Times New Roman"/>
              </a:endParaRPr>
            </a:p>
          </p:txBody>
        </p:sp>
        <p:grpSp>
          <p:nvGrpSpPr>
            <p:cNvPr id="26" name="グループ化 25"/>
            <p:cNvGrpSpPr/>
            <p:nvPr/>
          </p:nvGrpSpPr>
          <p:grpSpPr>
            <a:xfrm>
              <a:off x="3709988" y="2807335"/>
              <a:ext cx="923925" cy="1905000"/>
              <a:chOff x="0" y="0"/>
              <a:chExt cx="923925" cy="1905000"/>
            </a:xfrm>
          </p:grpSpPr>
          <p:sp>
            <p:nvSpPr>
              <p:cNvPr id="35" name="正方形/長方形 34"/>
              <p:cNvSpPr/>
              <p:nvPr/>
            </p:nvSpPr>
            <p:spPr>
              <a:xfrm>
                <a:off x="9525" y="0"/>
                <a:ext cx="914400" cy="266700"/>
              </a:xfrm>
              <a:prstGeom prst="rect">
                <a:avLst/>
              </a:prstGeom>
              <a:solidFill>
                <a:srgbClr val="FF9900"/>
              </a:solidFill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ja-JP" altLang="en-US" sz="2200" b="1" kern="100" dirty="0" smtClean="0">
                    <a:effectLst/>
                    <a:ea typeface="ＭＳ 明朝"/>
                    <a:cs typeface="Times New Roman"/>
                  </a:rPr>
                  <a:t>１年</a:t>
                </a:r>
                <a:r>
                  <a:rPr lang="en-US" altLang="ja-JP" sz="2200" b="1" kern="100" dirty="0" smtClean="0">
                    <a:effectLst/>
                    <a:ea typeface="ＭＳ 明朝"/>
                    <a:cs typeface="Times New Roman"/>
                  </a:rPr>
                  <a:t>7</a:t>
                </a:r>
                <a:r>
                  <a:rPr lang="ja-JP" altLang="en-US" sz="2200" b="1" kern="100" dirty="0" smtClean="0">
                    <a:effectLst/>
                    <a:ea typeface="ＭＳ 明朝"/>
                    <a:cs typeface="Times New Roman"/>
                  </a:rPr>
                  <a:t>月</a:t>
                </a:r>
                <a:endParaRPr lang="en-US" altLang="ja-JP" sz="2200" b="1" kern="100" dirty="0" smtClean="0">
                  <a:effectLst/>
                  <a:ea typeface="ＭＳ 明朝"/>
                  <a:cs typeface="Times New Roman"/>
                </a:endParaRPr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>
                <a:off x="9524" y="314325"/>
                <a:ext cx="904875" cy="257175"/>
              </a:xfrm>
              <a:prstGeom prst="rect">
                <a:avLst/>
              </a:prstGeom>
              <a:solidFill>
                <a:srgbClr val="FFAB2F"/>
              </a:solidFill>
              <a:ln w="9525" cap="flat" cmpd="sng" algn="ctr">
                <a:solidFill>
                  <a:srgbClr val="F79646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altLang="ja-JP" sz="2200" b="1" kern="100" dirty="0" smtClean="0">
                    <a:effectLst/>
                    <a:latin typeface="Century"/>
                    <a:ea typeface="ＭＳ 明朝"/>
                    <a:cs typeface="Times New Roman"/>
                  </a:rPr>
                  <a:t>1</a:t>
                </a:r>
                <a:r>
                  <a:rPr lang="ja-JP" altLang="en-US" sz="2200" b="1" kern="100" dirty="0" smtClean="0">
                    <a:effectLst/>
                    <a:latin typeface="Century"/>
                    <a:ea typeface="ＭＳ 明朝"/>
                    <a:cs typeface="Times New Roman"/>
                  </a:rPr>
                  <a:t>年</a:t>
                </a:r>
                <a:r>
                  <a:rPr lang="en-US" altLang="ja-JP" sz="2200" b="1" kern="100" dirty="0" smtClean="0">
                    <a:effectLst/>
                    <a:latin typeface="Century"/>
                    <a:ea typeface="ＭＳ 明朝"/>
                    <a:cs typeface="Times New Roman"/>
                  </a:rPr>
                  <a:t>11</a:t>
                </a:r>
                <a:r>
                  <a:rPr lang="ja-JP" altLang="en-US" sz="2200" b="1" kern="100" dirty="0" smtClean="0">
                    <a:effectLst/>
                    <a:latin typeface="Century"/>
                    <a:ea typeface="ＭＳ 明朝"/>
                    <a:cs typeface="Times New Roman"/>
                  </a:rPr>
                  <a:t>月</a:t>
                </a:r>
                <a:endParaRPr lang="ja-JP" sz="2200" b="1" kern="100" dirty="0">
                  <a:effectLst/>
                  <a:latin typeface="Century"/>
                  <a:ea typeface="ＭＳ 明朝"/>
                  <a:cs typeface="Times New Roman"/>
                </a:endParaRPr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>
                <a:off x="0" y="619125"/>
                <a:ext cx="914400" cy="257175"/>
              </a:xfrm>
              <a:prstGeom prst="rect">
                <a:avLst/>
              </a:prstGeom>
              <a:solidFill>
                <a:srgbClr val="FFAE37"/>
              </a:solidFill>
              <a:ln w="9525" cap="flat" cmpd="sng" algn="ctr">
                <a:solidFill>
                  <a:srgbClr val="F79646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ja-JP" altLang="en-US" sz="2200" b="1" kern="100" dirty="0" smtClean="0">
                    <a:latin typeface="Century"/>
                    <a:ea typeface="ＭＳ 明朝"/>
                    <a:cs typeface="Times New Roman"/>
                  </a:rPr>
                  <a:t>２年</a:t>
                </a:r>
                <a:r>
                  <a:rPr lang="en-US" altLang="ja-JP" sz="2200" b="1" kern="100" dirty="0" smtClean="0">
                    <a:latin typeface="Century"/>
                    <a:ea typeface="ＭＳ 明朝"/>
                    <a:cs typeface="Times New Roman"/>
                  </a:rPr>
                  <a:t>11</a:t>
                </a:r>
                <a:r>
                  <a:rPr lang="ja-JP" altLang="en-US" sz="2200" b="1" kern="100" dirty="0" smtClean="0">
                    <a:latin typeface="Century"/>
                    <a:ea typeface="ＭＳ 明朝"/>
                    <a:cs typeface="Times New Roman"/>
                  </a:rPr>
                  <a:t>月</a:t>
                </a:r>
                <a:endParaRPr lang="ja-JP" sz="2200" b="1" kern="100" dirty="0">
                  <a:effectLst/>
                  <a:latin typeface="Century"/>
                  <a:ea typeface="ＭＳ 明朝"/>
                  <a:cs typeface="Times New Roman"/>
                </a:endParaRPr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>
                <a:off x="0" y="923925"/>
                <a:ext cx="914400" cy="257175"/>
              </a:xfrm>
              <a:prstGeom prst="rect">
                <a:avLst/>
              </a:prstGeom>
              <a:solidFill>
                <a:srgbClr val="FFB953"/>
              </a:solidFill>
              <a:ln w="9525" cap="flat" cmpd="sng" algn="ctr">
                <a:solidFill>
                  <a:srgbClr val="F79646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ja-JP" altLang="en-US" sz="2200" b="1" kern="100" dirty="0" smtClean="0">
                    <a:effectLst/>
                    <a:latin typeface="Century"/>
                    <a:ea typeface="ＭＳ 明朝"/>
                    <a:cs typeface="Times New Roman"/>
                  </a:rPr>
                  <a:t>２年１月</a:t>
                </a:r>
                <a:endParaRPr lang="ja-JP" sz="2200" b="1" kern="100" dirty="0">
                  <a:effectLst/>
                  <a:latin typeface="Century"/>
                  <a:ea typeface="ＭＳ 明朝"/>
                  <a:cs typeface="Times New Roman"/>
                </a:endParaRPr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0" y="1228725"/>
                <a:ext cx="914400" cy="257175"/>
              </a:xfrm>
              <a:prstGeom prst="rect">
                <a:avLst/>
              </a:prstGeom>
              <a:solidFill>
                <a:srgbClr val="FFC269"/>
              </a:solidFill>
              <a:ln w="9525" cap="flat" cmpd="sng" algn="ctr">
                <a:solidFill>
                  <a:srgbClr val="F79646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altLang="ja-JP" sz="2200" b="1" kern="100" dirty="0" smtClean="0">
                    <a:effectLst/>
                    <a:latin typeface="Century"/>
                    <a:ea typeface="ＭＳ 明朝"/>
                    <a:cs typeface="Times New Roman"/>
                  </a:rPr>
                  <a:t>GTEC</a:t>
                </a:r>
                <a:r>
                  <a:rPr lang="ja-JP" altLang="en-US" sz="2200" b="1" kern="100" dirty="0" smtClean="0">
                    <a:effectLst/>
                    <a:latin typeface="Century"/>
                    <a:ea typeface="ＭＳ 明朝"/>
                    <a:cs typeface="Times New Roman"/>
                  </a:rPr>
                  <a:t>の伸び</a:t>
                </a:r>
                <a:endParaRPr lang="ja-JP" sz="2200" b="1" kern="100" dirty="0">
                  <a:effectLst/>
                  <a:latin typeface="Century"/>
                  <a:ea typeface="ＭＳ 明朝"/>
                  <a:cs typeface="Times New Roman"/>
                </a:endParaRPr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>
                <a:off x="0" y="1524000"/>
                <a:ext cx="914400" cy="381000"/>
              </a:xfrm>
              <a:prstGeom prst="rect">
                <a:avLst/>
              </a:prstGeom>
              <a:solidFill>
                <a:srgbClr val="FFCF89"/>
              </a:solidFill>
              <a:ln w="9525" cap="flat" cmpd="sng" algn="ctr">
                <a:solidFill>
                  <a:srgbClr val="F79646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ja-JP" sz="2200" kern="100" dirty="0">
                    <a:effectLst/>
                    <a:latin typeface="Century"/>
                    <a:ea typeface="HGPｺﾞｼｯｸE"/>
                    <a:cs typeface="Times New Roman"/>
                  </a:rPr>
                  <a:t>偏差値アップ</a:t>
                </a:r>
                <a:endParaRPr lang="ja-JP" sz="2200" kern="100" dirty="0">
                  <a:effectLst/>
                  <a:latin typeface="Century"/>
                  <a:ea typeface="ＭＳ 明朝"/>
                  <a:cs typeface="Times New Roman"/>
                </a:endParaRPr>
              </a:p>
            </p:txBody>
          </p:sp>
        </p:grpSp>
        <p:grpSp>
          <p:nvGrpSpPr>
            <p:cNvPr id="27" name="グループ化 26"/>
            <p:cNvGrpSpPr/>
            <p:nvPr/>
          </p:nvGrpSpPr>
          <p:grpSpPr>
            <a:xfrm>
              <a:off x="4672013" y="2807335"/>
              <a:ext cx="723900" cy="1904362"/>
              <a:chOff x="0" y="0"/>
              <a:chExt cx="723900" cy="1904999"/>
            </a:xfrm>
          </p:grpSpPr>
          <p:sp>
            <p:nvSpPr>
              <p:cNvPr id="29" name="正方形/長方形 28"/>
              <p:cNvSpPr/>
              <p:nvPr/>
            </p:nvSpPr>
            <p:spPr>
              <a:xfrm>
                <a:off x="0" y="0"/>
                <a:ext cx="714375" cy="266700"/>
              </a:xfrm>
              <a:prstGeom prst="rect">
                <a:avLst/>
              </a:prstGeom>
              <a:solidFill>
                <a:srgbClr val="FF00FF"/>
              </a:solidFill>
              <a:ln w="9525" cap="flat" cmpd="sng" algn="ctr">
                <a:solidFill>
                  <a:srgbClr val="9BBB59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ja-JP" altLang="en-US" sz="2200" kern="100" dirty="0" smtClean="0">
                    <a:effectLst/>
                    <a:latin typeface="Century"/>
                    <a:ea typeface="HGPｺﾞｼｯｸE"/>
                    <a:cs typeface="Times New Roman"/>
                  </a:rPr>
                  <a:t>１３</a:t>
                </a:r>
                <a:r>
                  <a:rPr lang="ja-JP" sz="2200" kern="100" dirty="0" smtClean="0">
                    <a:effectLst/>
                    <a:latin typeface="Century"/>
                    <a:ea typeface="HGPｺﾞｼｯｸE"/>
                    <a:cs typeface="Times New Roman"/>
                  </a:rPr>
                  <a:t>人</a:t>
                </a:r>
                <a:endParaRPr lang="ja-JP" sz="2200" kern="100" dirty="0">
                  <a:effectLst/>
                  <a:latin typeface="Century"/>
                  <a:ea typeface="ＭＳ 明朝"/>
                  <a:cs typeface="Times New Roman"/>
                </a:endParaRPr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9525" y="314325"/>
                <a:ext cx="714375" cy="266700"/>
              </a:xfrm>
              <a:prstGeom prst="rect">
                <a:avLst/>
              </a:prstGeom>
              <a:solidFill>
                <a:srgbClr val="FF43FF"/>
              </a:solidFill>
              <a:ln w="9525" cap="flat" cmpd="sng" algn="ctr">
                <a:solidFill>
                  <a:srgbClr val="9BBB59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ja-JP" altLang="en-US" sz="2200" kern="100" dirty="0" smtClean="0">
                    <a:effectLst/>
                    <a:latin typeface="Century"/>
                    <a:ea typeface="HGPｺﾞｼｯｸE"/>
                    <a:cs typeface="Times New Roman"/>
                  </a:rPr>
                  <a:t>２</a:t>
                </a:r>
                <a:r>
                  <a:rPr lang="ja-JP" sz="2200" kern="100" dirty="0" smtClean="0">
                    <a:effectLst/>
                    <a:latin typeface="Century"/>
                    <a:ea typeface="HGPｺﾞｼｯｸE"/>
                    <a:cs typeface="Times New Roman"/>
                  </a:rPr>
                  <a:t>７人</a:t>
                </a:r>
                <a:endParaRPr lang="ja-JP" sz="2200" kern="100" dirty="0">
                  <a:effectLst/>
                  <a:latin typeface="Century"/>
                  <a:ea typeface="ＭＳ 明朝"/>
                  <a:cs typeface="Times New Roman"/>
                </a:endParaRPr>
              </a:p>
            </p:txBody>
          </p:sp>
          <p:sp>
            <p:nvSpPr>
              <p:cNvPr id="31" name="正方形/長方形 30"/>
              <p:cNvSpPr/>
              <p:nvPr/>
            </p:nvSpPr>
            <p:spPr>
              <a:xfrm>
                <a:off x="9525" y="609600"/>
                <a:ext cx="714375" cy="266700"/>
              </a:xfrm>
              <a:prstGeom prst="rect">
                <a:avLst/>
              </a:prstGeom>
              <a:solidFill>
                <a:srgbClr val="FF4BFF"/>
              </a:solidFill>
              <a:ln w="9525" cap="flat" cmpd="sng" algn="ctr">
                <a:solidFill>
                  <a:srgbClr val="9BBB59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ja-JP" sz="2200" kern="100" dirty="0" smtClean="0">
                    <a:effectLst/>
                    <a:latin typeface="Century"/>
                    <a:ea typeface="HGPｺﾞｼｯｸE"/>
                    <a:cs typeface="Times New Roman"/>
                  </a:rPr>
                  <a:t>３</a:t>
                </a:r>
                <a:r>
                  <a:rPr lang="ja-JP" altLang="en-US" sz="2200" kern="100" dirty="0" smtClean="0">
                    <a:effectLst/>
                    <a:latin typeface="Century"/>
                    <a:ea typeface="HGPｺﾞｼｯｸE"/>
                    <a:cs typeface="Times New Roman"/>
                  </a:rPr>
                  <a:t>８</a:t>
                </a:r>
                <a:r>
                  <a:rPr lang="ja-JP" sz="2200" kern="100" dirty="0" smtClean="0">
                    <a:effectLst/>
                    <a:latin typeface="Century"/>
                    <a:ea typeface="HGPｺﾞｼｯｸE"/>
                    <a:cs typeface="Times New Roman"/>
                  </a:rPr>
                  <a:t>人</a:t>
                </a:r>
                <a:endParaRPr lang="ja-JP" sz="2200" kern="100" dirty="0">
                  <a:effectLst/>
                  <a:latin typeface="Century"/>
                  <a:ea typeface="ＭＳ 明朝"/>
                  <a:cs typeface="Times New Roman"/>
                </a:endParaRPr>
              </a:p>
            </p:txBody>
          </p:sp>
          <p:sp>
            <p:nvSpPr>
              <p:cNvPr id="32" name="正方形/長方形 31"/>
              <p:cNvSpPr/>
              <p:nvPr/>
            </p:nvSpPr>
            <p:spPr>
              <a:xfrm>
                <a:off x="9525" y="904869"/>
                <a:ext cx="714375" cy="266700"/>
              </a:xfrm>
              <a:prstGeom prst="rect">
                <a:avLst/>
              </a:prstGeom>
              <a:solidFill>
                <a:srgbClr val="FF6DFF"/>
              </a:solidFill>
              <a:ln w="9525" cap="flat" cmpd="sng" algn="ctr">
                <a:solidFill>
                  <a:srgbClr val="9BBB59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ja-JP" altLang="en-US" sz="2200" kern="100" dirty="0" smtClean="0">
                    <a:effectLst/>
                    <a:latin typeface="Century"/>
                    <a:ea typeface="HGPｺﾞｼｯｸE"/>
                    <a:cs typeface="Times New Roman"/>
                  </a:rPr>
                  <a:t>４７</a:t>
                </a:r>
                <a:r>
                  <a:rPr lang="ja-JP" sz="2200" kern="100" dirty="0" smtClean="0">
                    <a:effectLst/>
                    <a:latin typeface="Century"/>
                    <a:ea typeface="HGPｺﾞｼｯｸE"/>
                    <a:cs typeface="Times New Roman"/>
                  </a:rPr>
                  <a:t>人</a:t>
                </a:r>
                <a:endParaRPr lang="ja-JP" sz="2200" kern="100" dirty="0">
                  <a:effectLst/>
                  <a:latin typeface="Century"/>
                  <a:ea typeface="ＭＳ 明朝"/>
                  <a:cs typeface="Times New Roman"/>
                </a:endParaRPr>
              </a:p>
            </p:txBody>
          </p:sp>
          <p:sp>
            <p:nvSpPr>
              <p:cNvPr id="33" name="正方形/長方形 32"/>
              <p:cNvSpPr/>
              <p:nvPr/>
            </p:nvSpPr>
            <p:spPr>
              <a:xfrm>
                <a:off x="9525" y="1209685"/>
                <a:ext cx="714375" cy="266700"/>
              </a:xfrm>
              <a:prstGeom prst="rect">
                <a:avLst/>
              </a:prstGeom>
              <a:solidFill>
                <a:srgbClr val="FF89FF"/>
              </a:solidFill>
              <a:ln w="9525" cap="flat" cmpd="sng" algn="ctr">
                <a:solidFill>
                  <a:srgbClr val="9BBB59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altLang="ja-JP" b="1" kern="100" dirty="0" smtClean="0">
                    <a:effectLst/>
                    <a:latin typeface="Century"/>
                    <a:ea typeface="ＭＳ 明朝"/>
                    <a:cs typeface="Times New Roman"/>
                  </a:rPr>
                  <a:t>1</a:t>
                </a:r>
                <a:r>
                  <a:rPr lang="ja-JP" altLang="en-US" b="1" kern="100" dirty="0" smtClean="0">
                    <a:effectLst/>
                    <a:latin typeface="Century"/>
                    <a:ea typeface="ＭＳ 明朝"/>
                    <a:cs typeface="Times New Roman"/>
                  </a:rPr>
                  <a:t>年間で</a:t>
                </a:r>
                <a:r>
                  <a:rPr lang="en-US" altLang="ja-JP" b="1" kern="100" dirty="0" smtClean="0">
                    <a:effectLst/>
                    <a:latin typeface="Century"/>
                    <a:ea typeface="ＭＳ 明朝"/>
                    <a:cs typeface="Times New Roman"/>
                  </a:rPr>
                  <a:t>40</a:t>
                </a:r>
                <a:r>
                  <a:rPr lang="ja-JP" altLang="en-US" b="1" kern="100" dirty="0" smtClean="0">
                    <a:effectLst/>
                    <a:latin typeface="Century"/>
                    <a:ea typeface="ＭＳ 明朝"/>
                    <a:cs typeface="Times New Roman"/>
                  </a:rPr>
                  <a:t>点</a:t>
                </a:r>
                <a:endParaRPr lang="ja-JP" b="1" kern="100" dirty="0">
                  <a:effectLst/>
                  <a:latin typeface="Century"/>
                  <a:ea typeface="ＭＳ 明朝"/>
                  <a:cs typeface="Times New Roman"/>
                </a:endParaRPr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>
                <a:off x="9525" y="1514474"/>
                <a:ext cx="714375" cy="390525"/>
              </a:xfrm>
              <a:prstGeom prst="rect">
                <a:avLst/>
              </a:prstGeom>
              <a:solidFill>
                <a:srgbClr val="FFB3FF"/>
              </a:solidFill>
              <a:ln w="9525" cap="flat" cmpd="sng" algn="ctr">
                <a:solidFill>
                  <a:srgbClr val="9BBB59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spcAft>
                    <a:spcPts val="0"/>
                  </a:spcAft>
                </a:pPr>
                <a:r>
                  <a:rPr lang="en-US" sz="2200" kern="100" dirty="0">
                    <a:effectLst/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/>
                  </a:rPr>
                  <a:t>118</a:t>
                </a:r>
                <a:r>
                  <a:rPr lang="ja-JP" sz="2200" kern="100" dirty="0">
                    <a:effectLst/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/>
                  </a:rPr>
                  <a:t>人</a:t>
                </a:r>
              </a:p>
              <a:p>
                <a:pPr algn="r">
                  <a:spcAft>
                    <a:spcPts val="0"/>
                  </a:spcAft>
                </a:pPr>
                <a:r>
                  <a:rPr lang="ja-JP" sz="2200" kern="100" dirty="0">
                    <a:effectLst/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/>
                  </a:rPr>
                  <a:t>／</a:t>
                </a:r>
                <a:r>
                  <a:rPr lang="en-US" sz="2200" kern="100" dirty="0">
                    <a:effectLst/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/>
                  </a:rPr>
                  <a:t>160</a:t>
                </a:r>
                <a:r>
                  <a:rPr lang="ja-JP" sz="2200" kern="100" dirty="0">
                    <a:effectLst/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/>
                  </a:rPr>
                  <a:t>人</a:t>
                </a:r>
              </a:p>
            </p:txBody>
          </p:sp>
        </p:grpSp>
        <p:sp>
          <p:nvSpPr>
            <p:cNvPr id="28" name="角丸四角形 27"/>
            <p:cNvSpPr/>
            <p:nvPr/>
          </p:nvSpPr>
          <p:spPr>
            <a:xfrm>
              <a:off x="3711258" y="2120778"/>
              <a:ext cx="1724025" cy="62865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36000" rIns="9144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270" indent="-1270" algn="ctr">
                <a:spcAft>
                  <a:spcPts val="0"/>
                </a:spcAft>
              </a:pPr>
              <a:r>
                <a:rPr lang="ja-JP" altLang="en-US" sz="2400" kern="100" dirty="0" smtClean="0">
                  <a:effectLst/>
                  <a:ea typeface="HGPｺﾞｼｯｸE"/>
                  <a:cs typeface="Times New Roman"/>
                </a:rPr>
                <a:t>偏差値</a:t>
              </a:r>
              <a:r>
                <a:rPr lang="en-US" altLang="ja-JP" sz="2400" kern="100" dirty="0" smtClean="0">
                  <a:effectLst/>
                  <a:ea typeface="HGPｺﾞｼｯｸE"/>
                  <a:cs typeface="Times New Roman"/>
                </a:rPr>
                <a:t>50</a:t>
              </a:r>
              <a:r>
                <a:rPr lang="ja-JP" altLang="en-US" sz="2400" kern="100" dirty="0" smtClean="0">
                  <a:effectLst/>
                  <a:ea typeface="HGPｺﾞｼｯｸE"/>
                  <a:cs typeface="Times New Roman"/>
                </a:rPr>
                <a:t>以上の生徒数</a:t>
              </a:r>
              <a:endParaRPr lang="en-US" altLang="ja-JP" sz="2400" kern="100" dirty="0" smtClean="0">
                <a:effectLst/>
                <a:ea typeface="HGPｺﾞｼｯｸE"/>
                <a:cs typeface="Times New Roman"/>
              </a:endParaRPr>
            </a:p>
            <a:p>
              <a:pPr marL="1270" indent="-1270" algn="ctr">
                <a:spcAft>
                  <a:spcPts val="0"/>
                </a:spcAft>
              </a:pPr>
              <a:r>
                <a:rPr lang="ja-JP" altLang="en-US" sz="2400" kern="100" dirty="0" smtClean="0">
                  <a:effectLst/>
                  <a:ea typeface="HGPｺﾞｼｯｸE"/>
                  <a:cs typeface="Times New Roman"/>
                </a:rPr>
                <a:t>（入学時は、</a:t>
              </a:r>
              <a:r>
                <a:rPr lang="en-US" altLang="ja-JP" sz="2400" kern="100" dirty="0" smtClean="0">
                  <a:effectLst/>
                  <a:ea typeface="HGPｺﾞｼｯｸE"/>
                  <a:cs typeface="Times New Roman"/>
                </a:rPr>
                <a:t>GTZ</a:t>
              </a:r>
              <a:r>
                <a:rPr lang="ja-JP" altLang="en-US" sz="2400" kern="100" dirty="0" smtClean="0">
                  <a:effectLst/>
                  <a:ea typeface="HGPｺﾞｼｯｸE"/>
                  <a:cs typeface="Times New Roman"/>
                </a:rPr>
                <a:t>が</a:t>
              </a:r>
              <a:r>
                <a:rPr lang="en-US" altLang="ja-JP" sz="3200" kern="100" dirty="0" smtClean="0">
                  <a:effectLst/>
                  <a:ea typeface="HGPｺﾞｼｯｸE"/>
                  <a:cs typeface="Times New Roman"/>
                </a:rPr>
                <a:t>C3</a:t>
              </a:r>
              <a:r>
                <a:rPr lang="ja-JP" altLang="en-US" sz="3200" kern="100" dirty="0" smtClean="0">
                  <a:effectLst/>
                  <a:ea typeface="HGPｺﾞｼｯｸE"/>
                  <a:cs typeface="Times New Roman"/>
                </a:rPr>
                <a:t>）</a:t>
              </a:r>
              <a:endParaRPr lang="en-US" altLang="ja-JP" sz="3200" kern="100" dirty="0" smtClean="0">
                <a:effectLst/>
                <a:ea typeface="HGPｺﾞｼｯｸE"/>
                <a:cs typeface="Times New Roman"/>
              </a:endParaRPr>
            </a:p>
          </p:txBody>
        </p:sp>
      </p:grpSp>
      <p:sp>
        <p:nvSpPr>
          <p:cNvPr id="24" name="正方形/長方形 23"/>
          <p:cNvSpPr/>
          <p:nvPr/>
        </p:nvSpPr>
        <p:spPr>
          <a:xfrm>
            <a:off x="323528" y="4044428"/>
            <a:ext cx="3816424" cy="267765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>
              <a:tabLst>
                <a:tab pos="719138" algn="l"/>
                <a:tab pos="809625" algn="l"/>
              </a:tabLst>
            </a:pPr>
            <a:r>
              <a:rPr lang="en-US" altLang="ja-JP" sz="2800" dirty="0" smtClean="0">
                <a:solidFill>
                  <a:schemeClr val="tx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GTEC</a:t>
            </a:r>
            <a:r>
              <a:rPr lang="ja-JP" altLang="en-US" sz="2800" dirty="0" smtClean="0">
                <a:solidFill>
                  <a:schemeClr val="tx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の平均点</a:t>
            </a:r>
            <a:endParaRPr lang="en-US" altLang="ja-JP" sz="2800" dirty="0" smtClean="0">
              <a:solidFill>
                <a:schemeClr val="tx2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tabLst>
                <a:tab pos="719138" algn="l"/>
                <a:tab pos="809625" algn="l"/>
              </a:tabLst>
            </a:pPr>
            <a:r>
              <a:rPr lang="en-US" altLang="ja-JP" sz="2800" dirty="0" smtClean="0">
                <a:solidFill>
                  <a:schemeClr val="tx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2800" dirty="0" smtClean="0">
                <a:solidFill>
                  <a:schemeClr val="tx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en-US" altLang="ja-JP" sz="2800" dirty="0" smtClean="0">
                <a:solidFill>
                  <a:schemeClr val="tx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</a:t>
            </a:r>
            <a:r>
              <a:rPr lang="ja-JP" altLang="en-US" sz="2800" dirty="0" smtClean="0">
                <a:solidFill>
                  <a:schemeClr val="tx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月（</a:t>
            </a:r>
            <a:r>
              <a:rPr lang="en-US" altLang="ja-JP" sz="2800" dirty="0" smtClean="0">
                <a:solidFill>
                  <a:schemeClr val="tx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320</a:t>
            </a:r>
            <a:r>
              <a:rPr lang="ja-JP" altLang="en-US" sz="2800" dirty="0" smtClean="0">
                <a:solidFill>
                  <a:schemeClr val="tx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　</a:t>
            </a:r>
            <a:endParaRPr lang="en-US" altLang="ja-JP" sz="2800" dirty="0" smtClean="0">
              <a:solidFill>
                <a:schemeClr val="tx2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tabLst>
                <a:tab pos="719138" algn="l"/>
                <a:tab pos="809625" algn="l"/>
              </a:tabLst>
            </a:pPr>
            <a:r>
              <a:rPr lang="en-US" altLang="ja-JP" sz="2800" dirty="0" smtClean="0">
                <a:solidFill>
                  <a:schemeClr val="tx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2800" dirty="0" smtClean="0">
                <a:solidFill>
                  <a:schemeClr val="tx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en-US" altLang="ja-JP" sz="2800" dirty="0" smtClean="0">
                <a:solidFill>
                  <a:schemeClr val="tx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2800" dirty="0" smtClean="0">
                <a:solidFill>
                  <a:schemeClr val="tx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２月（</a:t>
            </a:r>
            <a:r>
              <a:rPr lang="en-US" altLang="ja-JP" sz="2800" dirty="0" smtClean="0">
                <a:solidFill>
                  <a:schemeClr val="tx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362</a:t>
            </a:r>
            <a:r>
              <a:rPr lang="ja-JP" altLang="en-US" sz="2800" dirty="0" smtClean="0">
                <a:solidFill>
                  <a:schemeClr val="tx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en-US" altLang="ja-JP" sz="2800" dirty="0" smtClean="0">
              <a:solidFill>
                <a:schemeClr val="tx2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tabLst>
                <a:tab pos="719138" algn="l"/>
                <a:tab pos="809625" algn="l"/>
              </a:tabLst>
            </a:pPr>
            <a:r>
              <a:rPr lang="en-US" altLang="ja-JP" sz="2800" dirty="0" smtClean="0">
                <a:solidFill>
                  <a:schemeClr val="tx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2800" dirty="0" smtClean="0">
                <a:solidFill>
                  <a:schemeClr val="tx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en-US" altLang="ja-JP" sz="2800" dirty="0" smtClean="0">
                <a:solidFill>
                  <a:schemeClr val="tx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</a:t>
            </a:r>
            <a:r>
              <a:rPr lang="ja-JP" altLang="en-US" sz="2800" dirty="0" smtClean="0">
                <a:solidFill>
                  <a:schemeClr val="tx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月（</a:t>
            </a:r>
            <a:r>
              <a:rPr lang="en-US" altLang="ja-JP" sz="2800" dirty="0" smtClean="0">
                <a:solidFill>
                  <a:schemeClr val="tx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370</a:t>
            </a:r>
            <a:r>
              <a:rPr lang="ja-JP" altLang="en-US" sz="2800" dirty="0" smtClean="0">
                <a:solidFill>
                  <a:schemeClr val="tx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en-US" altLang="ja-JP" sz="2800" dirty="0" smtClean="0">
              <a:solidFill>
                <a:schemeClr val="tx2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tabLst>
                <a:tab pos="719138" algn="l"/>
                <a:tab pos="809625" algn="l"/>
              </a:tabLst>
            </a:pPr>
            <a:r>
              <a:rPr lang="en-US" altLang="ja-JP" sz="28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lang="ja-JP" altLang="en-US" sz="28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年７月（</a:t>
            </a:r>
            <a:r>
              <a:rPr lang="en-US" altLang="ja-JP" sz="28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438</a:t>
            </a:r>
            <a:r>
              <a:rPr lang="ja-JP" altLang="en-US" sz="28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en-US" altLang="ja-JP" sz="2800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tabLst>
                <a:tab pos="719138" algn="l"/>
                <a:tab pos="809625" algn="l"/>
              </a:tabLst>
            </a:pPr>
            <a:endParaRPr lang="en-US" altLang="ja-JP" sz="2800" dirty="0" smtClean="0">
              <a:solidFill>
                <a:srgbClr val="BD138C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901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827584" y="1052736"/>
            <a:ext cx="7344816" cy="50405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chemeClr val="tx1"/>
                </a:solidFill>
                <a:latin typeface="ＤＨＰ特太ゴシック体" pitchFamily="50" charset="-128"/>
                <a:ea typeface="ＤＨＰ特太ゴシック体" pitchFamily="50" charset="-128"/>
              </a:rPr>
              <a:t>問題集を通して、考える練習を推奨</a:t>
            </a:r>
            <a:endParaRPr lang="en-US" altLang="ja-JP" sz="2400" dirty="0" smtClean="0">
              <a:solidFill>
                <a:schemeClr val="tx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  <a:p>
            <a:endParaRPr lang="en-US" altLang="ja-JP" sz="2400" dirty="0" smtClean="0">
              <a:solidFill>
                <a:schemeClr val="tx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  <a:latin typeface="ＤＨＰ特太ゴシック体" pitchFamily="50" charset="-128"/>
                <a:ea typeface="ＤＨＰ特太ゴシック体" pitchFamily="50" charset="-128"/>
              </a:rPr>
              <a:t>満点とったら１ポイントと称して、随時小テストを実施</a:t>
            </a:r>
            <a:endParaRPr lang="en-US" altLang="ja-JP" sz="2400" dirty="0" smtClean="0">
              <a:solidFill>
                <a:schemeClr val="tx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  <a:p>
            <a:endParaRPr kumimoji="1" lang="en-US" altLang="ja-JP" sz="2400" dirty="0" smtClean="0">
              <a:solidFill>
                <a:schemeClr val="tx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  <a:p>
            <a:r>
              <a:rPr kumimoji="1" lang="ja-JP" altLang="en-US" sz="2400" dirty="0" smtClean="0">
                <a:solidFill>
                  <a:schemeClr val="tx1"/>
                </a:solidFill>
                <a:latin typeface="ＤＨＰ特太ゴシック体" pitchFamily="50" charset="-128"/>
                <a:ea typeface="ＤＨＰ特太ゴシック体" pitchFamily="50" charset="-128"/>
              </a:rPr>
              <a:t>プチで魅力的なタイトルのついたプリントを配布</a:t>
            </a:r>
            <a:endParaRPr kumimoji="1" lang="en-US" altLang="ja-JP" sz="2400" dirty="0" smtClean="0">
              <a:solidFill>
                <a:schemeClr val="tx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  <a:p>
            <a:endParaRPr lang="en-US" altLang="ja-JP" sz="2400" dirty="0" smtClean="0">
              <a:solidFill>
                <a:schemeClr val="tx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  <a:latin typeface="ＤＨＰ特太ゴシック体" pitchFamily="50" charset="-128"/>
                <a:ea typeface="ＤＨＰ特太ゴシック体" pitchFamily="50" charset="-128"/>
              </a:rPr>
              <a:t>放課後有志を集めて補習・勉強会</a:t>
            </a:r>
            <a:endParaRPr lang="en-US" altLang="ja-JP" sz="2400" dirty="0" smtClean="0">
              <a:solidFill>
                <a:schemeClr val="tx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  <a:p>
            <a:pPr algn="ctr"/>
            <a:endParaRPr lang="en-US" altLang="ja-JP" sz="2400" dirty="0" smtClean="0">
              <a:solidFill>
                <a:schemeClr val="tx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2718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357</Words>
  <Application>Microsoft Office PowerPoint</Application>
  <PresentationFormat>画面に合わせる (4:3)</PresentationFormat>
  <Paragraphs>136</Paragraphs>
  <Slides>12</Slides>
  <Notes>12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4" baseType="lpstr">
      <vt:lpstr>Office ​​テーマ</vt:lpstr>
      <vt:lpstr>Acrobat Document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その後の取り組み・・・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兵庫県教育委員会</dc:creator>
  <cp:lastModifiedBy>兵庫県教育委員会</cp:lastModifiedBy>
  <cp:revision>45</cp:revision>
  <cp:lastPrinted>2017-01-21T05:56:30Z</cp:lastPrinted>
  <dcterms:created xsi:type="dcterms:W3CDTF">2016-12-02T04:53:54Z</dcterms:created>
  <dcterms:modified xsi:type="dcterms:W3CDTF">2017-01-26T00:09:27Z</dcterms:modified>
</cp:coreProperties>
</file>